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60"/>
  </p:notesMasterIdLst>
  <p:sldIdLst>
    <p:sldId id="305" r:id="rId2"/>
    <p:sldId id="332" r:id="rId3"/>
    <p:sldId id="329" r:id="rId4"/>
    <p:sldId id="333" r:id="rId5"/>
    <p:sldId id="258" r:id="rId6"/>
    <p:sldId id="334" r:id="rId7"/>
    <p:sldId id="335" r:id="rId8"/>
    <p:sldId id="336" r:id="rId9"/>
    <p:sldId id="337" r:id="rId10"/>
    <p:sldId id="344" r:id="rId11"/>
    <p:sldId id="347" r:id="rId12"/>
    <p:sldId id="348" r:id="rId13"/>
    <p:sldId id="349" r:id="rId14"/>
    <p:sldId id="350" r:id="rId15"/>
    <p:sldId id="351" r:id="rId16"/>
    <p:sldId id="343" r:id="rId17"/>
    <p:sldId id="342" r:id="rId18"/>
    <p:sldId id="352" r:id="rId19"/>
    <p:sldId id="353" r:id="rId20"/>
    <p:sldId id="346" r:id="rId21"/>
    <p:sldId id="355" r:id="rId22"/>
    <p:sldId id="356" r:id="rId23"/>
    <p:sldId id="357" r:id="rId24"/>
    <p:sldId id="358" r:id="rId25"/>
    <p:sldId id="341" r:id="rId26"/>
    <p:sldId id="360" r:id="rId27"/>
    <p:sldId id="362" r:id="rId28"/>
    <p:sldId id="361" r:id="rId29"/>
    <p:sldId id="364" r:id="rId30"/>
    <p:sldId id="363" r:id="rId31"/>
    <p:sldId id="366" r:id="rId32"/>
    <p:sldId id="368" r:id="rId33"/>
    <p:sldId id="369" r:id="rId34"/>
    <p:sldId id="370" r:id="rId35"/>
    <p:sldId id="373" r:id="rId36"/>
    <p:sldId id="371" r:id="rId37"/>
    <p:sldId id="374" r:id="rId38"/>
    <p:sldId id="372" r:id="rId39"/>
    <p:sldId id="375" r:id="rId40"/>
    <p:sldId id="376" r:id="rId41"/>
    <p:sldId id="379" r:id="rId42"/>
    <p:sldId id="377" r:id="rId43"/>
    <p:sldId id="378" r:id="rId44"/>
    <p:sldId id="380" r:id="rId45"/>
    <p:sldId id="381" r:id="rId46"/>
    <p:sldId id="382" r:id="rId47"/>
    <p:sldId id="383" r:id="rId48"/>
    <p:sldId id="384" r:id="rId49"/>
    <p:sldId id="385" r:id="rId50"/>
    <p:sldId id="386" r:id="rId51"/>
    <p:sldId id="387" r:id="rId52"/>
    <p:sldId id="388" r:id="rId53"/>
    <p:sldId id="389" r:id="rId54"/>
    <p:sldId id="390" r:id="rId55"/>
    <p:sldId id="391" r:id="rId56"/>
    <p:sldId id="392" r:id="rId57"/>
    <p:sldId id="394" r:id="rId58"/>
    <p:sldId id="393" r:id="rId59"/>
  </p:sldIdLst>
  <p:sldSz cx="6858000" cy="9906000" type="A4"/>
  <p:notesSz cx="9926638" cy="6669088"/>
  <p:defaultTextStyle>
    <a:defPPr>
      <a:defRPr lang="nl-NL"/>
    </a:defPPr>
    <a:lvl1pPr marL="0" algn="l" defTabSz="946130" rtl="0" eaLnBrk="1" latinLnBrk="0" hangingPunct="1">
      <a:defRPr sz="1862" kern="1200">
        <a:solidFill>
          <a:schemeClr val="tx1"/>
        </a:solidFill>
        <a:latin typeface="+mn-lt"/>
        <a:ea typeface="+mn-ea"/>
        <a:cs typeface="+mn-cs"/>
      </a:defRPr>
    </a:lvl1pPr>
    <a:lvl2pPr marL="473065" algn="l" defTabSz="946130" rtl="0" eaLnBrk="1" latinLnBrk="0" hangingPunct="1">
      <a:defRPr sz="1862" kern="1200">
        <a:solidFill>
          <a:schemeClr val="tx1"/>
        </a:solidFill>
        <a:latin typeface="+mn-lt"/>
        <a:ea typeface="+mn-ea"/>
        <a:cs typeface="+mn-cs"/>
      </a:defRPr>
    </a:lvl2pPr>
    <a:lvl3pPr marL="946130" algn="l" defTabSz="946130" rtl="0" eaLnBrk="1" latinLnBrk="0" hangingPunct="1">
      <a:defRPr sz="1862" kern="1200">
        <a:solidFill>
          <a:schemeClr val="tx1"/>
        </a:solidFill>
        <a:latin typeface="+mn-lt"/>
        <a:ea typeface="+mn-ea"/>
        <a:cs typeface="+mn-cs"/>
      </a:defRPr>
    </a:lvl3pPr>
    <a:lvl4pPr marL="1419195" algn="l" defTabSz="946130" rtl="0" eaLnBrk="1" latinLnBrk="0" hangingPunct="1">
      <a:defRPr sz="1862" kern="1200">
        <a:solidFill>
          <a:schemeClr val="tx1"/>
        </a:solidFill>
        <a:latin typeface="+mn-lt"/>
        <a:ea typeface="+mn-ea"/>
        <a:cs typeface="+mn-cs"/>
      </a:defRPr>
    </a:lvl4pPr>
    <a:lvl5pPr marL="1892259" algn="l" defTabSz="946130" rtl="0" eaLnBrk="1" latinLnBrk="0" hangingPunct="1">
      <a:defRPr sz="1862" kern="1200">
        <a:solidFill>
          <a:schemeClr val="tx1"/>
        </a:solidFill>
        <a:latin typeface="+mn-lt"/>
        <a:ea typeface="+mn-ea"/>
        <a:cs typeface="+mn-cs"/>
      </a:defRPr>
    </a:lvl5pPr>
    <a:lvl6pPr marL="2365324" algn="l" defTabSz="946130" rtl="0" eaLnBrk="1" latinLnBrk="0" hangingPunct="1">
      <a:defRPr sz="1862" kern="1200">
        <a:solidFill>
          <a:schemeClr val="tx1"/>
        </a:solidFill>
        <a:latin typeface="+mn-lt"/>
        <a:ea typeface="+mn-ea"/>
        <a:cs typeface="+mn-cs"/>
      </a:defRPr>
    </a:lvl6pPr>
    <a:lvl7pPr marL="2838389" algn="l" defTabSz="946130" rtl="0" eaLnBrk="1" latinLnBrk="0" hangingPunct="1">
      <a:defRPr sz="1862" kern="1200">
        <a:solidFill>
          <a:schemeClr val="tx1"/>
        </a:solidFill>
        <a:latin typeface="+mn-lt"/>
        <a:ea typeface="+mn-ea"/>
        <a:cs typeface="+mn-cs"/>
      </a:defRPr>
    </a:lvl7pPr>
    <a:lvl8pPr marL="3311454" algn="l" defTabSz="946130" rtl="0" eaLnBrk="1" latinLnBrk="0" hangingPunct="1">
      <a:defRPr sz="1862" kern="1200">
        <a:solidFill>
          <a:schemeClr val="tx1"/>
        </a:solidFill>
        <a:latin typeface="+mn-lt"/>
        <a:ea typeface="+mn-ea"/>
        <a:cs typeface="+mn-cs"/>
      </a:defRPr>
    </a:lvl8pPr>
    <a:lvl9pPr marL="3784519" algn="l" defTabSz="946130" rtl="0" eaLnBrk="1" latinLnBrk="0" hangingPunct="1">
      <a:defRPr sz="1862"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1"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20F687-CBCC-492F-91A8-032FAC9C2488}" v="34" dt="2026-03-30T11:54:33.031"/>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4" d="100"/>
          <a:sy n="54" d="100"/>
        </p:scale>
        <p:origin x="2674" y="77"/>
      </p:cViewPr>
      <p:guideLst>
        <p:guide orient="horz" pos="3121"/>
        <p:guide pos="216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ge Sociale Dienst Zottegem" userId="0be6e292-8189-417e-b9e2-020faacfc873" providerId="ADAL" clId="{8E833C8B-6AD1-45C2-B550-4E30C58DB0A8}"/>
    <pc:docChg chg="undo custSel modSld">
      <pc:chgData name="Stage Sociale Dienst Zottegem" userId="0be6e292-8189-417e-b9e2-020faacfc873" providerId="ADAL" clId="{8E833C8B-6AD1-45C2-B550-4E30C58DB0A8}" dt="2026-03-30T11:54:38.801" v="1691" actId="20577"/>
      <pc:docMkLst>
        <pc:docMk/>
      </pc:docMkLst>
      <pc:sldChg chg="modSp mod">
        <pc:chgData name="Stage Sociale Dienst Zottegem" userId="0be6e292-8189-417e-b9e2-020faacfc873" providerId="ADAL" clId="{8E833C8B-6AD1-45C2-B550-4E30C58DB0A8}" dt="2026-03-20T08:42:03.752" v="269" actId="1076"/>
        <pc:sldMkLst>
          <pc:docMk/>
          <pc:sldMk cId="708830351" sldId="337"/>
        </pc:sldMkLst>
        <pc:spChg chg="mod">
          <ac:chgData name="Stage Sociale Dienst Zottegem" userId="0be6e292-8189-417e-b9e2-020faacfc873" providerId="ADAL" clId="{8E833C8B-6AD1-45C2-B550-4E30C58DB0A8}" dt="2026-03-20T08:40:22.628" v="267" actId="20577"/>
          <ac:spMkLst>
            <pc:docMk/>
            <pc:sldMk cId="708830351" sldId="337"/>
            <ac:spMk id="3" creationId="{65FB74FC-6CF8-455C-8B7F-B5D7DED14875}"/>
          </ac:spMkLst>
        </pc:spChg>
        <pc:spChg chg="mod">
          <ac:chgData name="Stage Sociale Dienst Zottegem" userId="0be6e292-8189-417e-b9e2-020faacfc873" providerId="ADAL" clId="{8E833C8B-6AD1-45C2-B550-4E30C58DB0A8}" dt="2026-03-20T08:38:40.701" v="231" actId="207"/>
          <ac:spMkLst>
            <pc:docMk/>
            <pc:sldMk cId="708830351" sldId="337"/>
            <ac:spMk id="4" creationId="{56F9A93B-8D69-4EE2-A8A0-7689BDBD33BE}"/>
          </ac:spMkLst>
        </pc:spChg>
        <pc:spChg chg="mod">
          <ac:chgData name="Stage Sociale Dienst Zottegem" userId="0be6e292-8189-417e-b9e2-020faacfc873" providerId="ADAL" clId="{8E833C8B-6AD1-45C2-B550-4E30C58DB0A8}" dt="2026-03-20T08:41:54.342" v="268" actId="1076"/>
          <ac:spMkLst>
            <pc:docMk/>
            <pc:sldMk cId="708830351" sldId="337"/>
            <ac:spMk id="5" creationId="{9791EB4B-0C8B-D4DD-89C8-C303A10530C3}"/>
          </ac:spMkLst>
        </pc:spChg>
        <pc:spChg chg="mod">
          <ac:chgData name="Stage Sociale Dienst Zottegem" userId="0be6e292-8189-417e-b9e2-020faacfc873" providerId="ADAL" clId="{8E833C8B-6AD1-45C2-B550-4E30C58DB0A8}" dt="2026-03-20T08:38:54.143" v="232" actId="20577"/>
          <ac:spMkLst>
            <pc:docMk/>
            <pc:sldMk cId="708830351" sldId="337"/>
            <ac:spMk id="6" creationId="{C10ECFB6-94A2-3B47-39A1-9789398BEFFB}"/>
          </ac:spMkLst>
        </pc:spChg>
        <pc:spChg chg="mod">
          <ac:chgData name="Stage Sociale Dienst Zottegem" userId="0be6e292-8189-417e-b9e2-020faacfc873" providerId="ADAL" clId="{8E833C8B-6AD1-45C2-B550-4E30C58DB0A8}" dt="2026-03-20T08:42:03.752" v="269" actId="1076"/>
          <ac:spMkLst>
            <pc:docMk/>
            <pc:sldMk cId="708830351" sldId="337"/>
            <ac:spMk id="7" creationId="{3E5368F3-F099-1A42-0047-1772E568E009}"/>
          </ac:spMkLst>
        </pc:spChg>
      </pc:sldChg>
      <pc:sldChg chg="modSp mod">
        <pc:chgData name="Stage Sociale Dienst Zottegem" userId="0be6e292-8189-417e-b9e2-020faacfc873" providerId="ADAL" clId="{8E833C8B-6AD1-45C2-B550-4E30C58DB0A8}" dt="2026-03-20T08:42:32.660" v="283" actId="20577"/>
        <pc:sldMkLst>
          <pc:docMk/>
          <pc:sldMk cId="261435294" sldId="348"/>
        </pc:sldMkLst>
        <pc:spChg chg="mod">
          <ac:chgData name="Stage Sociale Dienst Zottegem" userId="0be6e292-8189-417e-b9e2-020faacfc873" providerId="ADAL" clId="{8E833C8B-6AD1-45C2-B550-4E30C58DB0A8}" dt="2026-03-20T08:42:32.660" v="283" actId="20577"/>
          <ac:spMkLst>
            <pc:docMk/>
            <pc:sldMk cId="261435294" sldId="348"/>
            <ac:spMk id="3" creationId="{61C734AA-B4C5-4E48-BF5D-2FEFAB5AE9A5}"/>
          </ac:spMkLst>
        </pc:spChg>
      </pc:sldChg>
      <pc:sldChg chg="modSp mod">
        <pc:chgData name="Stage Sociale Dienst Zottegem" userId="0be6e292-8189-417e-b9e2-020faacfc873" providerId="ADAL" clId="{8E833C8B-6AD1-45C2-B550-4E30C58DB0A8}" dt="2026-03-20T08:57:54.933" v="371" actId="20577"/>
        <pc:sldMkLst>
          <pc:docMk/>
          <pc:sldMk cId="3227312387" sldId="350"/>
        </pc:sldMkLst>
        <pc:spChg chg="mod">
          <ac:chgData name="Stage Sociale Dienst Zottegem" userId="0be6e292-8189-417e-b9e2-020faacfc873" providerId="ADAL" clId="{8E833C8B-6AD1-45C2-B550-4E30C58DB0A8}" dt="2026-03-20T08:57:54.933" v="371" actId="20577"/>
          <ac:spMkLst>
            <pc:docMk/>
            <pc:sldMk cId="3227312387" sldId="350"/>
            <ac:spMk id="3" creationId="{F08ABECF-C21E-492C-B893-2047175EC840}"/>
          </ac:spMkLst>
        </pc:spChg>
        <pc:spChg chg="mod">
          <ac:chgData name="Stage Sociale Dienst Zottegem" userId="0be6e292-8189-417e-b9e2-020faacfc873" providerId="ADAL" clId="{8E833C8B-6AD1-45C2-B550-4E30C58DB0A8}" dt="2026-03-20T08:57:28.579" v="357" actId="255"/>
          <ac:spMkLst>
            <pc:docMk/>
            <pc:sldMk cId="3227312387" sldId="350"/>
            <ac:spMk id="4" creationId="{0D27D1BD-4462-423A-B38E-52457B7F186E}"/>
          </ac:spMkLst>
        </pc:spChg>
      </pc:sldChg>
      <pc:sldChg chg="modSp mod">
        <pc:chgData name="Stage Sociale Dienst Zottegem" userId="0be6e292-8189-417e-b9e2-020faacfc873" providerId="ADAL" clId="{8E833C8B-6AD1-45C2-B550-4E30C58DB0A8}" dt="2026-03-20T08:58:43.447" v="403" actId="20577"/>
        <pc:sldMkLst>
          <pc:docMk/>
          <pc:sldMk cId="3502345925" sldId="352"/>
        </pc:sldMkLst>
        <pc:spChg chg="mod">
          <ac:chgData name="Stage Sociale Dienst Zottegem" userId="0be6e292-8189-417e-b9e2-020faacfc873" providerId="ADAL" clId="{8E833C8B-6AD1-45C2-B550-4E30C58DB0A8}" dt="2026-03-20T08:58:43.447" v="403" actId="20577"/>
          <ac:spMkLst>
            <pc:docMk/>
            <pc:sldMk cId="3502345925" sldId="352"/>
            <ac:spMk id="4" creationId="{2F47C68A-531A-495D-8519-EADC2FC37E39}"/>
          </ac:spMkLst>
        </pc:spChg>
      </pc:sldChg>
      <pc:sldChg chg="modSp mod">
        <pc:chgData name="Stage Sociale Dienst Zottegem" userId="0be6e292-8189-417e-b9e2-020faacfc873" providerId="ADAL" clId="{8E833C8B-6AD1-45C2-B550-4E30C58DB0A8}" dt="2026-03-30T11:47:02.462" v="1505" actId="20577"/>
        <pc:sldMkLst>
          <pc:docMk/>
          <pc:sldMk cId="4107752177" sldId="353"/>
        </pc:sldMkLst>
        <pc:spChg chg="mod">
          <ac:chgData name="Stage Sociale Dienst Zottegem" userId="0be6e292-8189-417e-b9e2-020faacfc873" providerId="ADAL" clId="{8E833C8B-6AD1-45C2-B550-4E30C58DB0A8}" dt="2026-03-20T09:02:20.687" v="437" actId="20577"/>
          <ac:spMkLst>
            <pc:docMk/>
            <pc:sldMk cId="4107752177" sldId="353"/>
            <ac:spMk id="6" creationId="{1033C49D-AE8B-4FC1-8B9F-49D6083C6D20}"/>
          </ac:spMkLst>
        </pc:spChg>
        <pc:spChg chg="mod">
          <ac:chgData name="Stage Sociale Dienst Zottegem" userId="0be6e292-8189-417e-b9e2-020faacfc873" providerId="ADAL" clId="{8E833C8B-6AD1-45C2-B550-4E30C58DB0A8}" dt="2026-03-30T11:47:02.462" v="1505" actId="20577"/>
          <ac:spMkLst>
            <pc:docMk/>
            <pc:sldMk cId="4107752177" sldId="353"/>
            <ac:spMk id="7" creationId="{CC1E0AC9-1FDF-4CC9-8302-924FEC898A8E}"/>
          </ac:spMkLst>
        </pc:spChg>
      </pc:sldChg>
      <pc:sldChg chg="modSp mod">
        <pc:chgData name="Stage Sociale Dienst Zottegem" userId="0be6e292-8189-417e-b9e2-020faacfc873" providerId="ADAL" clId="{8E833C8B-6AD1-45C2-B550-4E30C58DB0A8}" dt="2026-03-20T12:17:15.749" v="517" actId="20577"/>
        <pc:sldMkLst>
          <pc:docMk/>
          <pc:sldMk cId="2215540516" sldId="356"/>
        </pc:sldMkLst>
        <pc:spChg chg="mod">
          <ac:chgData name="Stage Sociale Dienst Zottegem" userId="0be6e292-8189-417e-b9e2-020faacfc873" providerId="ADAL" clId="{8E833C8B-6AD1-45C2-B550-4E30C58DB0A8}" dt="2026-03-20T12:17:15.749" v="517" actId="20577"/>
          <ac:spMkLst>
            <pc:docMk/>
            <pc:sldMk cId="2215540516" sldId="356"/>
            <ac:spMk id="3" creationId="{6C9FBFAF-5C33-4C3B-80AB-99B7645CB688}"/>
          </ac:spMkLst>
        </pc:spChg>
      </pc:sldChg>
      <pc:sldChg chg="modSp mod">
        <pc:chgData name="Stage Sociale Dienst Zottegem" userId="0be6e292-8189-417e-b9e2-020faacfc873" providerId="ADAL" clId="{8E833C8B-6AD1-45C2-B550-4E30C58DB0A8}" dt="2026-03-20T12:19:00.479" v="541" actId="207"/>
        <pc:sldMkLst>
          <pc:docMk/>
          <pc:sldMk cId="993189779" sldId="358"/>
        </pc:sldMkLst>
        <pc:spChg chg="mod">
          <ac:chgData name="Stage Sociale Dienst Zottegem" userId="0be6e292-8189-417e-b9e2-020faacfc873" providerId="ADAL" clId="{8E833C8B-6AD1-45C2-B550-4E30C58DB0A8}" dt="2026-03-20T12:19:00.479" v="541" actId="207"/>
          <ac:spMkLst>
            <pc:docMk/>
            <pc:sldMk cId="993189779" sldId="358"/>
            <ac:spMk id="3" creationId="{0294CAD0-4798-9E17-0446-84440ED86E46}"/>
          </ac:spMkLst>
        </pc:spChg>
      </pc:sldChg>
      <pc:sldChg chg="modSp mod">
        <pc:chgData name="Stage Sociale Dienst Zottegem" userId="0be6e292-8189-417e-b9e2-020faacfc873" providerId="ADAL" clId="{8E833C8B-6AD1-45C2-B550-4E30C58DB0A8}" dt="2026-03-30T11:47:39.757" v="1519" actId="20577"/>
        <pc:sldMkLst>
          <pc:docMk/>
          <pc:sldMk cId="2443082535" sldId="362"/>
        </pc:sldMkLst>
        <pc:spChg chg="mod">
          <ac:chgData name="Stage Sociale Dienst Zottegem" userId="0be6e292-8189-417e-b9e2-020faacfc873" providerId="ADAL" clId="{8E833C8B-6AD1-45C2-B550-4E30C58DB0A8}" dt="2026-03-20T12:22:15.989" v="648" actId="20577"/>
          <ac:spMkLst>
            <pc:docMk/>
            <pc:sldMk cId="2443082535" sldId="362"/>
            <ac:spMk id="3" creationId="{722F81A5-DAED-48FB-BFB6-89C127DD3E71}"/>
          </ac:spMkLst>
        </pc:spChg>
        <pc:spChg chg="mod">
          <ac:chgData name="Stage Sociale Dienst Zottegem" userId="0be6e292-8189-417e-b9e2-020faacfc873" providerId="ADAL" clId="{8E833C8B-6AD1-45C2-B550-4E30C58DB0A8}" dt="2026-03-30T11:47:39.757" v="1519" actId="20577"/>
          <ac:spMkLst>
            <pc:docMk/>
            <pc:sldMk cId="2443082535" sldId="362"/>
            <ac:spMk id="4" creationId="{CA8420EF-CF3B-47A8-AB81-2EFFF1A20B13}"/>
          </ac:spMkLst>
        </pc:spChg>
      </pc:sldChg>
      <pc:sldChg chg="modSp mod">
        <pc:chgData name="Stage Sociale Dienst Zottegem" userId="0be6e292-8189-417e-b9e2-020faacfc873" providerId="ADAL" clId="{8E833C8B-6AD1-45C2-B550-4E30C58DB0A8}" dt="2026-03-30T11:48:49.887" v="1545" actId="20577"/>
        <pc:sldMkLst>
          <pc:docMk/>
          <pc:sldMk cId="1596062491" sldId="363"/>
        </pc:sldMkLst>
        <pc:spChg chg="mod">
          <ac:chgData name="Stage Sociale Dienst Zottegem" userId="0be6e292-8189-417e-b9e2-020faacfc873" providerId="ADAL" clId="{8E833C8B-6AD1-45C2-B550-4E30C58DB0A8}" dt="2026-03-30T11:48:42.452" v="1544" actId="1076"/>
          <ac:spMkLst>
            <pc:docMk/>
            <pc:sldMk cId="1596062491" sldId="363"/>
            <ac:spMk id="3" creationId="{F4C01431-669F-41E3-BD89-022C71F7C61D}"/>
          </ac:spMkLst>
        </pc:spChg>
        <pc:spChg chg="mod">
          <ac:chgData name="Stage Sociale Dienst Zottegem" userId="0be6e292-8189-417e-b9e2-020faacfc873" providerId="ADAL" clId="{8E833C8B-6AD1-45C2-B550-4E30C58DB0A8}" dt="2026-03-30T07:30:00.429" v="877" actId="207"/>
          <ac:spMkLst>
            <pc:docMk/>
            <pc:sldMk cId="1596062491" sldId="363"/>
            <ac:spMk id="5" creationId="{2622342F-97E9-49F7-A07B-53D93A9756DB}"/>
          </ac:spMkLst>
        </pc:spChg>
        <pc:spChg chg="mod">
          <ac:chgData name="Stage Sociale Dienst Zottegem" userId="0be6e292-8189-417e-b9e2-020faacfc873" providerId="ADAL" clId="{8E833C8B-6AD1-45C2-B550-4E30C58DB0A8}" dt="2026-03-30T11:48:49.887" v="1545" actId="20577"/>
          <ac:spMkLst>
            <pc:docMk/>
            <pc:sldMk cId="1596062491" sldId="363"/>
            <ac:spMk id="6" creationId="{ADAB81CE-11E5-DE2C-4B19-B62114CDB81F}"/>
          </ac:spMkLst>
        </pc:spChg>
      </pc:sldChg>
      <pc:sldChg chg="modSp mod">
        <pc:chgData name="Stage Sociale Dienst Zottegem" userId="0be6e292-8189-417e-b9e2-020faacfc873" providerId="ADAL" clId="{8E833C8B-6AD1-45C2-B550-4E30C58DB0A8}" dt="2026-03-20T12:27:24.919" v="740" actId="20577"/>
        <pc:sldMkLst>
          <pc:docMk/>
          <pc:sldMk cId="161737120" sldId="364"/>
        </pc:sldMkLst>
        <pc:spChg chg="mod">
          <ac:chgData name="Stage Sociale Dienst Zottegem" userId="0be6e292-8189-417e-b9e2-020faacfc873" providerId="ADAL" clId="{8E833C8B-6AD1-45C2-B550-4E30C58DB0A8}" dt="2026-03-20T12:24:40.736" v="717" actId="20577"/>
          <ac:spMkLst>
            <pc:docMk/>
            <pc:sldMk cId="161737120" sldId="364"/>
            <ac:spMk id="4" creationId="{6A1846C5-1E3A-4BD6-9C95-9BF32DBCAE3D}"/>
          </ac:spMkLst>
        </pc:spChg>
        <pc:spChg chg="mod">
          <ac:chgData name="Stage Sociale Dienst Zottegem" userId="0be6e292-8189-417e-b9e2-020faacfc873" providerId="ADAL" clId="{8E833C8B-6AD1-45C2-B550-4E30C58DB0A8}" dt="2026-03-20T12:27:24.919" v="740" actId="20577"/>
          <ac:spMkLst>
            <pc:docMk/>
            <pc:sldMk cId="161737120" sldId="364"/>
            <ac:spMk id="5" creationId="{F5912C26-4445-4E42-BC99-D6341D7C6B61}"/>
          </ac:spMkLst>
        </pc:spChg>
      </pc:sldChg>
      <pc:sldChg chg="modSp mod">
        <pc:chgData name="Stage Sociale Dienst Zottegem" userId="0be6e292-8189-417e-b9e2-020faacfc873" providerId="ADAL" clId="{8E833C8B-6AD1-45C2-B550-4E30C58DB0A8}" dt="2026-03-30T07:32:00.452" v="899" actId="207"/>
        <pc:sldMkLst>
          <pc:docMk/>
          <pc:sldMk cId="1971872383" sldId="366"/>
        </pc:sldMkLst>
        <pc:spChg chg="mod">
          <ac:chgData name="Stage Sociale Dienst Zottegem" userId="0be6e292-8189-417e-b9e2-020faacfc873" providerId="ADAL" clId="{8E833C8B-6AD1-45C2-B550-4E30C58DB0A8}" dt="2026-03-30T07:32:00.452" v="899" actId="207"/>
          <ac:spMkLst>
            <pc:docMk/>
            <pc:sldMk cId="1971872383" sldId="366"/>
            <ac:spMk id="4" creationId="{51D3AB7B-A945-4577-AEF8-B7432AF36F6C}"/>
          </ac:spMkLst>
        </pc:spChg>
        <pc:picChg chg="mod">
          <ac:chgData name="Stage Sociale Dienst Zottegem" userId="0be6e292-8189-417e-b9e2-020faacfc873" providerId="ADAL" clId="{8E833C8B-6AD1-45C2-B550-4E30C58DB0A8}" dt="2026-03-30T07:31:01.865" v="879" actId="1076"/>
          <ac:picMkLst>
            <pc:docMk/>
            <pc:sldMk cId="1971872383" sldId="366"/>
            <ac:picMk id="21507" creationId="{1E14E709-F422-40F4-8B71-E66439657C8E}"/>
          </ac:picMkLst>
        </pc:picChg>
      </pc:sldChg>
      <pc:sldChg chg="modSp mod">
        <pc:chgData name="Stage Sociale Dienst Zottegem" userId="0be6e292-8189-417e-b9e2-020faacfc873" providerId="ADAL" clId="{8E833C8B-6AD1-45C2-B550-4E30C58DB0A8}" dt="2026-03-30T07:33:13.588" v="915" actId="20577"/>
        <pc:sldMkLst>
          <pc:docMk/>
          <pc:sldMk cId="170244821" sldId="368"/>
        </pc:sldMkLst>
        <pc:spChg chg="mod">
          <ac:chgData name="Stage Sociale Dienst Zottegem" userId="0be6e292-8189-417e-b9e2-020faacfc873" providerId="ADAL" clId="{8E833C8B-6AD1-45C2-B550-4E30C58DB0A8}" dt="2026-03-30T07:33:13.588" v="915" actId="20577"/>
          <ac:spMkLst>
            <pc:docMk/>
            <pc:sldMk cId="170244821" sldId="368"/>
            <ac:spMk id="4" creationId="{5FF51521-719B-45F8-8DF0-36D3C5885919}"/>
          </ac:spMkLst>
        </pc:spChg>
      </pc:sldChg>
      <pc:sldChg chg="modSp mod">
        <pc:chgData name="Stage Sociale Dienst Zottegem" userId="0be6e292-8189-417e-b9e2-020faacfc873" providerId="ADAL" clId="{8E833C8B-6AD1-45C2-B550-4E30C58DB0A8}" dt="2026-03-30T07:34:01.632" v="945" actId="20577"/>
        <pc:sldMkLst>
          <pc:docMk/>
          <pc:sldMk cId="1701883278" sldId="370"/>
        </pc:sldMkLst>
        <pc:spChg chg="mod">
          <ac:chgData name="Stage Sociale Dienst Zottegem" userId="0be6e292-8189-417e-b9e2-020faacfc873" providerId="ADAL" clId="{8E833C8B-6AD1-45C2-B550-4E30C58DB0A8}" dt="2026-03-30T07:34:01.632" v="945" actId="20577"/>
          <ac:spMkLst>
            <pc:docMk/>
            <pc:sldMk cId="1701883278" sldId="370"/>
            <ac:spMk id="3" creationId="{DD1EDDB1-6E5D-4904-9BFC-75D32964FD52}"/>
          </ac:spMkLst>
        </pc:spChg>
        <pc:picChg chg="mod">
          <ac:chgData name="Stage Sociale Dienst Zottegem" userId="0be6e292-8189-417e-b9e2-020faacfc873" providerId="ADAL" clId="{8E833C8B-6AD1-45C2-B550-4E30C58DB0A8}" dt="2026-03-30T07:33:54.931" v="931" actId="1076"/>
          <ac:picMkLst>
            <pc:docMk/>
            <pc:sldMk cId="1701883278" sldId="370"/>
            <ac:picMk id="24580" creationId="{A84A58D1-3A49-4F2C-8C99-65D0D62D3E73}"/>
          </ac:picMkLst>
        </pc:picChg>
      </pc:sldChg>
      <pc:sldChg chg="modSp mod">
        <pc:chgData name="Stage Sociale Dienst Zottegem" userId="0be6e292-8189-417e-b9e2-020faacfc873" providerId="ADAL" clId="{8E833C8B-6AD1-45C2-B550-4E30C58DB0A8}" dt="2026-03-30T11:49:47.804" v="1548" actId="20577"/>
        <pc:sldMkLst>
          <pc:docMk/>
          <pc:sldMk cId="3236049379" sldId="374"/>
        </pc:sldMkLst>
        <pc:spChg chg="mod">
          <ac:chgData name="Stage Sociale Dienst Zottegem" userId="0be6e292-8189-417e-b9e2-020faacfc873" providerId="ADAL" clId="{8E833C8B-6AD1-45C2-B550-4E30C58DB0A8}" dt="2026-03-30T11:49:47.804" v="1548" actId="20577"/>
          <ac:spMkLst>
            <pc:docMk/>
            <pc:sldMk cId="3236049379" sldId="374"/>
            <ac:spMk id="3" creationId="{4894EE17-4923-45F9-B251-189D6CCB4738}"/>
          </ac:spMkLst>
        </pc:spChg>
        <pc:spChg chg="mod">
          <ac:chgData name="Stage Sociale Dienst Zottegem" userId="0be6e292-8189-417e-b9e2-020faacfc873" providerId="ADAL" clId="{8E833C8B-6AD1-45C2-B550-4E30C58DB0A8}" dt="2026-03-30T08:47:55.947" v="1048" actId="255"/>
          <ac:spMkLst>
            <pc:docMk/>
            <pc:sldMk cId="3236049379" sldId="374"/>
            <ac:spMk id="4" creationId="{8CBED2CD-07CD-4F02-A503-33FFC6EFB57A}"/>
          </ac:spMkLst>
        </pc:spChg>
        <pc:picChg chg="mod">
          <ac:chgData name="Stage Sociale Dienst Zottegem" userId="0be6e292-8189-417e-b9e2-020faacfc873" providerId="ADAL" clId="{8E833C8B-6AD1-45C2-B550-4E30C58DB0A8}" dt="2026-03-30T08:47:44.289" v="1046" actId="1076"/>
          <ac:picMkLst>
            <pc:docMk/>
            <pc:sldMk cId="3236049379" sldId="374"/>
            <ac:picMk id="6" creationId="{DABD1C19-3C3E-4183-BAD7-1795F45738A0}"/>
          </ac:picMkLst>
        </pc:picChg>
      </pc:sldChg>
      <pc:sldChg chg="modSp mod">
        <pc:chgData name="Stage Sociale Dienst Zottegem" userId="0be6e292-8189-417e-b9e2-020faacfc873" providerId="ADAL" clId="{8E833C8B-6AD1-45C2-B550-4E30C58DB0A8}" dt="2026-03-30T11:50:03.584" v="1562" actId="20577"/>
        <pc:sldMkLst>
          <pc:docMk/>
          <pc:sldMk cId="3118205650" sldId="376"/>
        </pc:sldMkLst>
        <pc:spChg chg="mod">
          <ac:chgData name="Stage Sociale Dienst Zottegem" userId="0be6e292-8189-417e-b9e2-020faacfc873" providerId="ADAL" clId="{8E833C8B-6AD1-45C2-B550-4E30C58DB0A8}" dt="2026-03-30T11:50:03.584" v="1562" actId="20577"/>
          <ac:spMkLst>
            <pc:docMk/>
            <pc:sldMk cId="3118205650" sldId="376"/>
            <ac:spMk id="3" creationId="{54CDE6E8-1B0A-44DF-935C-92E789D14615}"/>
          </ac:spMkLst>
        </pc:spChg>
      </pc:sldChg>
      <pc:sldChg chg="modSp mod">
        <pc:chgData name="Stage Sociale Dienst Zottegem" userId="0be6e292-8189-417e-b9e2-020faacfc873" providerId="ADAL" clId="{8E833C8B-6AD1-45C2-B550-4E30C58DB0A8}" dt="2026-03-30T09:21:14.042" v="1201" actId="255"/>
        <pc:sldMkLst>
          <pc:docMk/>
          <pc:sldMk cId="702177740" sldId="377"/>
        </pc:sldMkLst>
        <pc:spChg chg="mod">
          <ac:chgData name="Stage Sociale Dienst Zottegem" userId="0be6e292-8189-417e-b9e2-020faacfc873" providerId="ADAL" clId="{8E833C8B-6AD1-45C2-B550-4E30C58DB0A8}" dt="2026-03-30T09:11:10.624" v="1154" actId="20577"/>
          <ac:spMkLst>
            <pc:docMk/>
            <pc:sldMk cId="702177740" sldId="377"/>
            <ac:spMk id="3" creationId="{E4D92F0E-B2A6-43DA-A360-0E28F0FB9B11}"/>
          </ac:spMkLst>
        </pc:spChg>
        <pc:spChg chg="mod">
          <ac:chgData name="Stage Sociale Dienst Zottegem" userId="0be6e292-8189-417e-b9e2-020faacfc873" providerId="ADAL" clId="{8E833C8B-6AD1-45C2-B550-4E30C58DB0A8}" dt="2026-03-30T09:21:14.042" v="1201" actId="255"/>
          <ac:spMkLst>
            <pc:docMk/>
            <pc:sldMk cId="702177740" sldId="377"/>
            <ac:spMk id="4" creationId="{DA0D0F4F-DFD2-435D-B2B9-CDE2A5355CCA}"/>
          </ac:spMkLst>
        </pc:spChg>
      </pc:sldChg>
      <pc:sldChg chg="modSp mod">
        <pc:chgData name="Stage Sociale Dienst Zottegem" userId="0be6e292-8189-417e-b9e2-020faacfc873" providerId="ADAL" clId="{8E833C8B-6AD1-45C2-B550-4E30C58DB0A8}" dt="2026-03-30T09:26:06.942" v="1243" actId="255"/>
        <pc:sldMkLst>
          <pc:docMk/>
          <pc:sldMk cId="2948069417" sldId="378"/>
        </pc:sldMkLst>
        <pc:spChg chg="mod">
          <ac:chgData name="Stage Sociale Dienst Zottegem" userId="0be6e292-8189-417e-b9e2-020faacfc873" providerId="ADAL" clId="{8E833C8B-6AD1-45C2-B550-4E30C58DB0A8}" dt="2026-03-30T09:23:57.191" v="1238" actId="14100"/>
          <ac:spMkLst>
            <pc:docMk/>
            <pc:sldMk cId="2948069417" sldId="378"/>
            <ac:spMk id="3" creationId="{CC9D0E9D-AA0F-4D8D-8501-E6837EBD2ACA}"/>
          </ac:spMkLst>
        </pc:spChg>
        <pc:spChg chg="mod">
          <ac:chgData name="Stage Sociale Dienst Zottegem" userId="0be6e292-8189-417e-b9e2-020faacfc873" providerId="ADAL" clId="{8E833C8B-6AD1-45C2-B550-4E30C58DB0A8}" dt="2026-03-30T09:26:06.942" v="1243" actId="255"/>
          <ac:spMkLst>
            <pc:docMk/>
            <pc:sldMk cId="2948069417" sldId="378"/>
            <ac:spMk id="4" creationId="{B880949B-3EBA-4261-AB5F-4DB9FA0A94B1}"/>
          </ac:spMkLst>
        </pc:spChg>
      </pc:sldChg>
      <pc:sldChg chg="modSp mod">
        <pc:chgData name="Stage Sociale Dienst Zottegem" userId="0be6e292-8189-417e-b9e2-020faacfc873" providerId="ADAL" clId="{8E833C8B-6AD1-45C2-B550-4E30C58DB0A8}" dt="2026-03-30T11:51:04.044" v="1590" actId="20577"/>
        <pc:sldMkLst>
          <pc:docMk/>
          <pc:sldMk cId="3406866660" sldId="382"/>
        </pc:sldMkLst>
        <pc:spChg chg="mod">
          <ac:chgData name="Stage Sociale Dienst Zottegem" userId="0be6e292-8189-417e-b9e2-020faacfc873" providerId="ADAL" clId="{8E833C8B-6AD1-45C2-B550-4E30C58DB0A8}" dt="2026-03-30T11:51:04.044" v="1590" actId="20577"/>
          <ac:spMkLst>
            <pc:docMk/>
            <pc:sldMk cId="3406866660" sldId="382"/>
            <ac:spMk id="3" creationId="{14901A34-ACE0-4C89-9D75-7913E68DE277}"/>
          </ac:spMkLst>
        </pc:spChg>
      </pc:sldChg>
      <pc:sldChg chg="modSp mod">
        <pc:chgData name="Stage Sociale Dienst Zottegem" userId="0be6e292-8189-417e-b9e2-020faacfc873" providerId="ADAL" clId="{8E833C8B-6AD1-45C2-B550-4E30C58DB0A8}" dt="2026-03-30T11:51:33.041" v="1606" actId="1076"/>
        <pc:sldMkLst>
          <pc:docMk/>
          <pc:sldMk cId="4061013179" sldId="383"/>
        </pc:sldMkLst>
        <pc:spChg chg="mod">
          <ac:chgData name="Stage Sociale Dienst Zottegem" userId="0be6e292-8189-417e-b9e2-020faacfc873" providerId="ADAL" clId="{8E833C8B-6AD1-45C2-B550-4E30C58DB0A8}" dt="2026-03-30T11:51:28.241" v="1605" actId="1076"/>
          <ac:spMkLst>
            <pc:docMk/>
            <pc:sldMk cId="4061013179" sldId="383"/>
            <ac:spMk id="4" creationId="{5ADFB986-6E62-4D61-B36B-0895BBE921AE}"/>
          </ac:spMkLst>
        </pc:spChg>
        <pc:spChg chg="mod">
          <ac:chgData name="Stage Sociale Dienst Zottegem" userId="0be6e292-8189-417e-b9e2-020faacfc873" providerId="ADAL" clId="{8E833C8B-6AD1-45C2-B550-4E30C58DB0A8}" dt="2026-03-30T11:51:20.496" v="1604" actId="20577"/>
          <ac:spMkLst>
            <pc:docMk/>
            <pc:sldMk cId="4061013179" sldId="383"/>
            <ac:spMk id="5" creationId="{5B17B93D-F14F-49F5-9572-8399CB5AD800}"/>
          </ac:spMkLst>
        </pc:spChg>
        <pc:picChg chg="mod">
          <ac:chgData name="Stage Sociale Dienst Zottegem" userId="0be6e292-8189-417e-b9e2-020faacfc873" providerId="ADAL" clId="{8E833C8B-6AD1-45C2-B550-4E30C58DB0A8}" dt="2026-03-30T11:51:33.041" v="1606" actId="1076"/>
          <ac:picMkLst>
            <pc:docMk/>
            <pc:sldMk cId="4061013179" sldId="383"/>
            <ac:picMk id="36869" creationId="{103C000F-DEFA-467F-BB29-9B7299198EA9}"/>
          </ac:picMkLst>
        </pc:picChg>
      </pc:sldChg>
      <pc:sldChg chg="modSp mod">
        <pc:chgData name="Stage Sociale Dienst Zottegem" userId="0be6e292-8189-417e-b9e2-020faacfc873" providerId="ADAL" clId="{8E833C8B-6AD1-45C2-B550-4E30C58DB0A8}" dt="2026-03-30T09:37:27.074" v="1257" actId="20577"/>
        <pc:sldMkLst>
          <pc:docMk/>
          <pc:sldMk cId="4005886341" sldId="385"/>
        </pc:sldMkLst>
        <pc:spChg chg="mod">
          <ac:chgData name="Stage Sociale Dienst Zottegem" userId="0be6e292-8189-417e-b9e2-020faacfc873" providerId="ADAL" clId="{8E833C8B-6AD1-45C2-B550-4E30C58DB0A8}" dt="2026-03-30T09:37:27.074" v="1257" actId="20577"/>
          <ac:spMkLst>
            <pc:docMk/>
            <pc:sldMk cId="4005886341" sldId="385"/>
            <ac:spMk id="4" creationId="{6548E421-3340-46E4-B98A-B196A0A335E5}"/>
          </ac:spMkLst>
        </pc:spChg>
      </pc:sldChg>
      <pc:sldChg chg="modSp mod">
        <pc:chgData name="Stage Sociale Dienst Zottegem" userId="0be6e292-8189-417e-b9e2-020faacfc873" providerId="ADAL" clId="{8E833C8B-6AD1-45C2-B550-4E30C58DB0A8}" dt="2026-03-30T09:42:10.808" v="1349" actId="20577"/>
        <pc:sldMkLst>
          <pc:docMk/>
          <pc:sldMk cId="3873253745" sldId="386"/>
        </pc:sldMkLst>
        <pc:spChg chg="mod">
          <ac:chgData name="Stage Sociale Dienst Zottegem" userId="0be6e292-8189-417e-b9e2-020faacfc873" providerId="ADAL" clId="{8E833C8B-6AD1-45C2-B550-4E30C58DB0A8}" dt="2026-03-30T09:41:32.268" v="1335" actId="20577"/>
          <ac:spMkLst>
            <pc:docMk/>
            <pc:sldMk cId="3873253745" sldId="386"/>
            <ac:spMk id="4" creationId="{497F06AD-2AC3-4F78-9137-D52D6B607B13}"/>
          </ac:spMkLst>
        </pc:spChg>
        <pc:spChg chg="mod">
          <ac:chgData name="Stage Sociale Dienst Zottegem" userId="0be6e292-8189-417e-b9e2-020faacfc873" providerId="ADAL" clId="{8E833C8B-6AD1-45C2-B550-4E30C58DB0A8}" dt="2026-03-30T09:40:17.364" v="1307" actId="20577"/>
          <ac:spMkLst>
            <pc:docMk/>
            <pc:sldMk cId="3873253745" sldId="386"/>
            <ac:spMk id="5" creationId="{162923FD-B9A5-4F46-9540-15FCB3DD65E5}"/>
          </ac:spMkLst>
        </pc:spChg>
        <pc:spChg chg="mod">
          <ac:chgData name="Stage Sociale Dienst Zottegem" userId="0be6e292-8189-417e-b9e2-020faacfc873" providerId="ADAL" clId="{8E833C8B-6AD1-45C2-B550-4E30C58DB0A8}" dt="2026-03-30T09:42:10.808" v="1349" actId="20577"/>
          <ac:spMkLst>
            <pc:docMk/>
            <pc:sldMk cId="3873253745" sldId="386"/>
            <ac:spMk id="6" creationId="{FF427B1A-D47C-4081-B293-B17FEB6FC104}"/>
          </ac:spMkLst>
        </pc:spChg>
      </pc:sldChg>
      <pc:sldChg chg="modSp mod">
        <pc:chgData name="Stage Sociale Dienst Zottegem" userId="0be6e292-8189-417e-b9e2-020faacfc873" providerId="ADAL" clId="{8E833C8B-6AD1-45C2-B550-4E30C58DB0A8}" dt="2026-03-30T11:53:24.206" v="1645" actId="207"/>
        <pc:sldMkLst>
          <pc:docMk/>
          <pc:sldMk cId="124152073" sldId="387"/>
        </pc:sldMkLst>
        <pc:spChg chg="mod">
          <ac:chgData name="Stage Sociale Dienst Zottegem" userId="0be6e292-8189-417e-b9e2-020faacfc873" providerId="ADAL" clId="{8E833C8B-6AD1-45C2-B550-4E30C58DB0A8}" dt="2026-03-30T11:53:24.206" v="1645" actId="207"/>
          <ac:spMkLst>
            <pc:docMk/>
            <pc:sldMk cId="124152073" sldId="387"/>
            <ac:spMk id="4" creationId="{8CF6DF02-9672-4657-AD51-9DA444B864DB}"/>
          </ac:spMkLst>
        </pc:spChg>
        <pc:spChg chg="mod">
          <ac:chgData name="Stage Sociale Dienst Zottegem" userId="0be6e292-8189-417e-b9e2-020faacfc873" providerId="ADAL" clId="{8E833C8B-6AD1-45C2-B550-4E30C58DB0A8}" dt="2026-03-30T11:52:28.257" v="1637" actId="1076"/>
          <ac:spMkLst>
            <pc:docMk/>
            <pc:sldMk cId="124152073" sldId="387"/>
            <ac:spMk id="5" creationId="{1BF4AA0E-7198-4B19-ACD6-45882FF5FEB2}"/>
          </ac:spMkLst>
        </pc:spChg>
        <pc:spChg chg="mod">
          <ac:chgData name="Stage Sociale Dienst Zottegem" userId="0be6e292-8189-417e-b9e2-020faacfc873" providerId="ADAL" clId="{8E833C8B-6AD1-45C2-B550-4E30C58DB0A8}" dt="2026-03-30T11:52:43.673" v="1639" actId="207"/>
          <ac:spMkLst>
            <pc:docMk/>
            <pc:sldMk cId="124152073" sldId="387"/>
            <ac:spMk id="7" creationId="{594CE5B2-9F1E-969F-7006-82BAFBA25B07}"/>
          </ac:spMkLst>
        </pc:spChg>
      </pc:sldChg>
      <pc:sldChg chg="modSp mod">
        <pc:chgData name="Stage Sociale Dienst Zottegem" userId="0be6e292-8189-417e-b9e2-020faacfc873" providerId="ADAL" clId="{8E833C8B-6AD1-45C2-B550-4E30C58DB0A8}" dt="2026-03-30T11:54:05.106" v="1676" actId="20577"/>
        <pc:sldMkLst>
          <pc:docMk/>
          <pc:sldMk cId="715725894" sldId="389"/>
        </pc:sldMkLst>
        <pc:spChg chg="mod">
          <ac:chgData name="Stage Sociale Dienst Zottegem" userId="0be6e292-8189-417e-b9e2-020faacfc873" providerId="ADAL" clId="{8E833C8B-6AD1-45C2-B550-4E30C58DB0A8}" dt="2026-03-30T11:53:55.042" v="1674" actId="20577"/>
          <ac:spMkLst>
            <pc:docMk/>
            <pc:sldMk cId="715725894" sldId="389"/>
            <ac:spMk id="3" creationId="{6D77AB5F-D4E4-46A6-9989-15539363ECFB}"/>
          </ac:spMkLst>
        </pc:spChg>
        <pc:spChg chg="mod">
          <ac:chgData name="Stage Sociale Dienst Zottegem" userId="0be6e292-8189-417e-b9e2-020faacfc873" providerId="ADAL" clId="{8E833C8B-6AD1-45C2-B550-4E30C58DB0A8}" dt="2026-03-30T11:54:05.106" v="1676" actId="20577"/>
          <ac:spMkLst>
            <pc:docMk/>
            <pc:sldMk cId="715725894" sldId="389"/>
            <ac:spMk id="4" creationId="{DBA15130-2289-4B7B-95C3-F5DC41E71337}"/>
          </ac:spMkLst>
        </pc:spChg>
        <pc:spChg chg="mod">
          <ac:chgData name="Stage Sociale Dienst Zottegem" userId="0be6e292-8189-417e-b9e2-020faacfc873" providerId="ADAL" clId="{8E833C8B-6AD1-45C2-B550-4E30C58DB0A8}" dt="2026-03-30T11:54:01.716" v="1675" actId="1076"/>
          <ac:spMkLst>
            <pc:docMk/>
            <pc:sldMk cId="715725894" sldId="389"/>
            <ac:spMk id="6" creationId="{11B3966B-9187-1219-76B2-53A96F2388B6}"/>
          </ac:spMkLst>
        </pc:spChg>
      </pc:sldChg>
      <pc:sldChg chg="modSp mod">
        <pc:chgData name="Stage Sociale Dienst Zottegem" userId="0be6e292-8189-417e-b9e2-020faacfc873" providerId="ADAL" clId="{8E833C8B-6AD1-45C2-B550-4E30C58DB0A8}" dt="2026-03-30T11:54:38.801" v="1691" actId="20577"/>
        <pc:sldMkLst>
          <pc:docMk/>
          <pc:sldMk cId="814863651" sldId="392"/>
        </pc:sldMkLst>
        <pc:spChg chg="mod">
          <ac:chgData name="Stage Sociale Dienst Zottegem" userId="0be6e292-8189-417e-b9e2-020faacfc873" providerId="ADAL" clId="{8E833C8B-6AD1-45C2-B550-4E30C58DB0A8}" dt="2026-03-30T10:13:05.922" v="1477" actId="20577"/>
          <ac:spMkLst>
            <pc:docMk/>
            <pc:sldMk cId="814863651" sldId="392"/>
            <ac:spMk id="3" creationId="{906255AF-815F-46DB-8190-2AED7829AB7E}"/>
          </ac:spMkLst>
        </pc:spChg>
        <pc:spChg chg="mod">
          <ac:chgData name="Stage Sociale Dienst Zottegem" userId="0be6e292-8189-417e-b9e2-020faacfc873" providerId="ADAL" clId="{8E833C8B-6AD1-45C2-B550-4E30C58DB0A8}" dt="2026-03-30T11:54:38.801" v="1691" actId="20577"/>
          <ac:spMkLst>
            <pc:docMk/>
            <pc:sldMk cId="814863651" sldId="392"/>
            <ac:spMk id="4" creationId="{A9FC8669-2559-4BC1-9F62-BA01ED25D574}"/>
          </ac:spMkLst>
        </pc:spChg>
        <pc:picChg chg="mod">
          <ac:chgData name="Stage Sociale Dienst Zottegem" userId="0be6e292-8189-417e-b9e2-020faacfc873" providerId="ADAL" clId="{8E833C8B-6AD1-45C2-B550-4E30C58DB0A8}" dt="2026-03-30T10:12:59.187" v="1463" actId="1076"/>
          <ac:picMkLst>
            <pc:docMk/>
            <pc:sldMk cId="814863651" sldId="392"/>
            <ac:picMk id="47108" creationId="{E28BBC20-AA4E-46DD-B375-695C2F0F416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4301543" cy="333454"/>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5622798" y="0"/>
            <a:ext cx="4301543" cy="333454"/>
          </a:xfrm>
          <a:prstGeom prst="rect">
            <a:avLst/>
          </a:prstGeom>
        </p:spPr>
        <p:txBody>
          <a:bodyPr vert="horz" lIns="91440" tIns="45720" rIns="91440" bIns="45720" rtlCol="0"/>
          <a:lstStyle>
            <a:lvl1pPr algn="r">
              <a:defRPr sz="1200"/>
            </a:lvl1pPr>
          </a:lstStyle>
          <a:p>
            <a:fld id="{5E7B1116-C84B-400F-9EBF-7EBD7966A5B1}" type="datetimeFigureOut">
              <a:rPr lang="nl-BE" smtClean="0"/>
              <a:pPr/>
              <a:t>30/03/2026</a:t>
            </a:fld>
            <a:endParaRPr lang="nl-BE"/>
          </a:p>
        </p:txBody>
      </p:sp>
      <p:sp>
        <p:nvSpPr>
          <p:cNvPr id="4" name="Tijdelijke aanduiding voor dia-afbeelding 3"/>
          <p:cNvSpPr>
            <a:spLocks noGrp="1" noRot="1" noChangeAspect="1"/>
          </p:cNvSpPr>
          <p:nvPr>
            <p:ph type="sldImg" idx="2"/>
          </p:nvPr>
        </p:nvSpPr>
        <p:spPr>
          <a:xfrm>
            <a:off x="4097338" y="500063"/>
            <a:ext cx="1731962" cy="25019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992665" y="3167817"/>
            <a:ext cx="7941310" cy="300109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6334477"/>
            <a:ext cx="4301543" cy="333454"/>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5622798" y="6334477"/>
            <a:ext cx="4301543" cy="333454"/>
          </a:xfrm>
          <a:prstGeom prst="rect">
            <a:avLst/>
          </a:prstGeom>
        </p:spPr>
        <p:txBody>
          <a:bodyPr vert="horz" lIns="91440" tIns="45720" rIns="91440" bIns="45720" rtlCol="0" anchor="b"/>
          <a:lstStyle>
            <a:lvl1pPr algn="r">
              <a:defRPr sz="1200"/>
            </a:lvl1pPr>
          </a:lstStyle>
          <a:p>
            <a:fld id="{E3A534F3-5ADF-4FEC-ABF1-495C72E4A996}" type="slidenum">
              <a:rPr lang="nl-BE" smtClean="0"/>
              <a:pPr/>
              <a:t>‹nr.›</a:t>
            </a:fld>
            <a:endParaRPr lang="nl-BE"/>
          </a:p>
        </p:txBody>
      </p:sp>
    </p:spTree>
    <p:extLst>
      <p:ext uri="{BB962C8B-B14F-4D97-AF65-F5344CB8AC3E}">
        <p14:creationId xmlns:p14="http://schemas.microsoft.com/office/powerpoint/2010/main" val="2276428284"/>
      </p:ext>
    </p:extLst>
  </p:cSld>
  <p:clrMap bg1="lt1" tx1="dk1" bg2="lt2" tx2="dk2" accent1="accent1" accent2="accent2" accent3="accent3" accent4="accent4" accent5="accent5" accent6="accent6" hlink="hlink" folHlink="folHlink"/>
  <p:notesStyle>
    <a:lvl1pPr marL="0" algn="l" defTabSz="946130" rtl="0" eaLnBrk="1" latinLnBrk="0" hangingPunct="1">
      <a:defRPr sz="1242" kern="1200">
        <a:solidFill>
          <a:schemeClr val="tx1"/>
        </a:solidFill>
        <a:latin typeface="+mn-lt"/>
        <a:ea typeface="+mn-ea"/>
        <a:cs typeface="+mn-cs"/>
      </a:defRPr>
    </a:lvl1pPr>
    <a:lvl2pPr marL="473065" algn="l" defTabSz="946130" rtl="0" eaLnBrk="1" latinLnBrk="0" hangingPunct="1">
      <a:defRPr sz="1242" kern="1200">
        <a:solidFill>
          <a:schemeClr val="tx1"/>
        </a:solidFill>
        <a:latin typeface="+mn-lt"/>
        <a:ea typeface="+mn-ea"/>
        <a:cs typeface="+mn-cs"/>
      </a:defRPr>
    </a:lvl2pPr>
    <a:lvl3pPr marL="946130" algn="l" defTabSz="946130" rtl="0" eaLnBrk="1" latinLnBrk="0" hangingPunct="1">
      <a:defRPr sz="1242" kern="1200">
        <a:solidFill>
          <a:schemeClr val="tx1"/>
        </a:solidFill>
        <a:latin typeface="+mn-lt"/>
        <a:ea typeface="+mn-ea"/>
        <a:cs typeface="+mn-cs"/>
      </a:defRPr>
    </a:lvl3pPr>
    <a:lvl4pPr marL="1419195" algn="l" defTabSz="946130" rtl="0" eaLnBrk="1" latinLnBrk="0" hangingPunct="1">
      <a:defRPr sz="1242" kern="1200">
        <a:solidFill>
          <a:schemeClr val="tx1"/>
        </a:solidFill>
        <a:latin typeface="+mn-lt"/>
        <a:ea typeface="+mn-ea"/>
        <a:cs typeface="+mn-cs"/>
      </a:defRPr>
    </a:lvl4pPr>
    <a:lvl5pPr marL="1892259" algn="l" defTabSz="946130" rtl="0" eaLnBrk="1" latinLnBrk="0" hangingPunct="1">
      <a:defRPr sz="1242" kern="1200">
        <a:solidFill>
          <a:schemeClr val="tx1"/>
        </a:solidFill>
        <a:latin typeface="+mn-lt"/>
        <a:ea typeface="+mn-ea"/>
        <a:cs typeface="+mn-cs"/>
      </a:defRPr>
    </a:lvl5pPr>
    <a:lvl6pPr marL="2365324" algn="l" defTabSz="946130" rtl="0" eaLnBrk="1" latinLnBrk="0" hangingPunct="1">
      <a:defRPr sz="1242" kern="1200">
        <a:solidFill>
          <a:schemeClr val="tx1"/>
        </a:solidFill>
        <a:latin typeface="+mn-lt"/>
        <a:ea typeface="+mn-ea"/>
        <a:cs typeface="+mn-cs"/>
      </a:defRPr>
    </a:lvl6pPr>
    <a:lvl7pPr marL="2838389" algn="l" defTabSz="946130" rtl="0" eaLnBrk="1" latinLnBrk="0" hangingPunct="1">
      <a:defRPr sz="1242" kern="1200">
        <a:solidFill>
          <a:schemeClr val="tx1"/>
        </a:solidFill>
        <a:latin typeface="+mn-lt"/>
        <a:ea typeface="+mn-ea"/>
        <a:cs typeface="+mn-cs"/>
      </a:defRPr>
    </a:lvl7pPr>
    <a:lvl8pPr marL="3311454" algn="l" defTabSz="946130" rtl="0" eaLnBrk="1" latinLnBrk="0" hangingPunct="1">
      <a:defRPr sz="1242" kern="1200">
        <a:solidFill>
          <a:schemeClr val="tx1"/>
        </a:solidFill>
        <a:latin typeface="+mn-lt"/>
        <a:ea typeface="+mn-ea"/>
        <a:cs typeface="+mn-cs"/>
      </a:defRPr>
    </a:lvl8pPr>
    <a:lvl9pPr marL="3784519" algn="l" defTabSz="946130" rtl="0" eaLnBrk="1" latinLnBrk="0" hangingPunct="1">
      <a:defRPr sz="1242"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sp>
        <p:nvSpPr>
          <p:cNvPr id="16" name="Rounded Rectangle 15"/>
          <p:cNvSpPr/>
          <p:nvPr/>
        </p:nvSpPr>
        <p:spPr>
          <a:xfrm>
            <a:off x="171450" y="330201"/>
            <a:ext cx="6521958" cy="871728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1"/>
          </a:p>
        </p:txBody>
      </p:sp>
      <p:grpSp>
        <p:nvGrpSpPr>
          <p:cNvPr id="7" name="Group 9"/>
          <p:cNvGrpSpPr>
            <a:grpSpLocks noChangeAspect="1"/>
          </p:cNvGrpSpPr>
          <p:nvPr/>
        </p:nvGrpSpPr>
        <p:grpSpPr bwMode="hidden">
          <a:xfrm>
            <a:off x="158749" y="7733502"/>
            <a:ext cx="6542532" cy="1923394"/>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701"/>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grpSp>
      <p:sp>
        <p:nvSpPr>
          <p:cNvPr id="2" name="Title 1"/>
          <p:cNvSpPr>
            <a:spLocks noGrp="1"/>
          </p:cNvSpPr>
          <p:nvPr>
            <p:ph type="ctrTitle"/>
          </p:nvPr>
        </p:nvSpPr>
        <p:spPr>
          <a:xfrm>
            <a:off x="514351" y="2311401"/>
            <a:ext cx="5829300" cy="2571267"/>
          </a:xfrm>
        </p:spPr>
        <p:txBody>
          <a:bodyPr anchor="b">
            <a:normAutofit/>
          </a:bodyPr>
          <a:lstStyle>
            <a:lvl1pPr>
              <a:defRPr sz="4158">
                <a:solidFill>
                  <a:srgbClr val="FFFFFF"/>
                </a:solidFill>
              </a:defRPr>
            </a:lvl1pPr>
          </a:lstStyle>
          <a:p>
            <a:r>
              <a:rPr lang="nl-NL"/>
              <a:t>Klik om de stijl te bewerken</a:t>
            </a:r>
            <a:endParaRPr lang="en-US" dirty="0"/>
          </a:p>
        </p:txBody>
      </p:sp>
      <p:sp>
        <p:nvSpPr>
          <p:cNvPr id="3" name="Subtitle 2"/>
          <p:cNvSpPr>
            <a:spLocks noGrp="1"/>
          </p:cNvSpPr>
          <p:nvPr>
            <p:ph type="subTitle" idx="1"/>
          </p:nvPr>
        </p:nvSpPr>
        <p:spPr>
          <a:xfrm>
            <a:off x="1028700" y="5136447"/>
            <a:ext cx="4800601" cy="2127956"/>
          </a:xfrm>
        </p:spPr>
        <p:txBody>
          <a:bodyPr>
            <a:normAutofit/>
          </a:bodyPr>
          <a:lstStyle>
            <a:lvl1pPr marL="0" indent="0" algn="ctr">
              <a:buNone/>
              <a:defRPr sz="1890">
                <a:solidFill>
                  <a:srgbClr val="FFFFFF"/>
                </a:solidFill>
              </a:defRPr>
            </a:lvl1pPr>
            <a:lvl2pPr marL="432008" indent="0" algn="ctr">
              <a:buNone/>
              <a:defRPr>
                <a:solidFill>
                  <a:schemeClr val="tx1">
                    <a:tint val="75000"/>
                  </a:schemeClr>
                </a:solidFill>
              </a:defRPr>
            </a:lvl2pPr>
            <a:lvl3pPr marL="864017" indent="0" algn="ctr">
              <a:buNone/>
              <a:defRPr>
                <a:solidFill>
                  <a:schemeClr val="tx1">
                    <a:tint val="75000"/>
                  </a:schemeClr>
                </a:solidFill>
              </a:defRPr>
            </a:lvl3pPr>
            <a:lvl4pPr marL="1296025" indent="0" algn="ctr">
              <a:buNone/>
              <a:defRPr>
                <a:solidFill>
                  <a:schemeClr val="tx1">
                    <a:tint val="75000"/>
                  </a:schemeClr>
                </a:solidFill>
              </a:defRPr>
            </a:lvl4pPr>
            <a:lvl5pPr marL="1728033" indent="0" algn="ctr">
              <a:buNone/>
              <a:defRPr>
                <a:solidFill>
                  <a:schemeClr val="tx1">
                    <a:tint val="75000"/>
                  </a:schemeClr>
                </a:solidFill>
              </a:defRPr>
            </a:lvl5pPr>
            <a:lvl6pPr marL="2160041" indent="0" algn="ctr">
              <a:buNone/>
              <a:defRPr>
                <a:solidFill>
                  <a:schemeClr val="tx1">
                    <a:tint val="75000"/>
                  </a:schemeClr>
                </a:solidFill>
              </a:defRPr>
            </a:lvl6pPr>
            <a:lvl7pPr marL="2592050" indent="0" algn="ctr">
              <a:buNone/>
              <a:defRPr>
                <a:solidFill>
                  <a:schemeClr val="tx1">
                    <a:tint val="75000"/>
                  </a:schemeClr>
                </a:solidFill>
              </a:defRPr>
            </a:lvl7pPr>
            <a:lvl8pPr marL="3024058" indent="0" algn="ctr">
              <a:buNone/>
              <a:defRPr>
                <a:solidFill>
                  <a:schemeClr val="tx1">
                    <a:tint val="75000"/>
                  </a:schemeClr>
                </a:solidFill>
              </a:defRPr>
            </a:lvl8pPr>
            <a:lvl9pPr marL="3456066" indent="0" algn="ctr">
              <a:buNone/>
              <a:defRPr>
                <a:solidFill>
                  <a:schemeClr val="tx1">
                    <a:tint val="75000"/>
                  </a:schemeClr>
                </a:solidFill>
              </a:defRPr>
            </a:lvl9pPr>
          </a:lstStyle>
          <a:p>
            <a:r>
              <a:rPr lang="nl-NL"/>
              <a:t>Klik om de ondertitelstijl van het model te bewerken</a:t>
            </a:r>
            <a:endParaRPr lang="en-US" dirty="0"/>
          </a:p>
        </p:txBody>
      </p:sp>
      <p:sp>
        <p:nvSpPr>
          <p:cNvPr id="4" name="Date Placeholder 3"/>
          <p:cNvSpPr>
            <a:spLocks noGrp="1"/>
          </p:cNvSpPr>
          <p:nvPr>
            <p:ph type="dt" sz="half" idx="10"/>
          </p:nvPr>
        </p:nvSpPr>
        <p:spPr/>
        <p:txBody>
          <a:bodyPr/>
          <a:lstStyle/>
          <a:p>
            <a:fld id="{3D636C07-7E76-46D3-B86B-6AF7C60E533E}" type="datetimeFigureOut">
              <a:rPr lang="nl-NL" smtClean="0"/>
              <a:pPr/>
              <a:t>30-3-2026</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A9096D49-DAE3-40DE-93E0-41688E0A5016}" type="slidenum">
              <a:rPr lang="nl-NL" smtClean="0"/>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Date Placeholder 3"/>
          <p:cNvSpPr>
            <a:spLocks noGrp="1"/>
          </p:cNvSpPr>
          <p:nvPr>
            <p:ph type="dt" sz="half" idx="10"/>
          </p:nvPr>
        </p:nvSpPr>
        <p:spPr/>
        <p:txBody>
          <a:bodyPr/>
          <a:lstStyle/>
          <a:p>
            <a:fld id="{3D636C07-7E76-46D3-B86B-6AF7C60E533E}" type="datetimeFigureOut">
              <a:rPr lang="nl-NL" smtClean="0"/>
              <a:pPr/>
              <a:t>30-3-2026</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A9096D49-DAE3-40DE-93E0-41688E0A5016}" type="slidenum">
              <a:rPr lang="nl-NL" smtClean="0"/>
              <a:pPr/>
              <a:t>‹nr.›</a:t>
            </a:fld>
            <a:endParaRPr lang="nl-NL"/>
          </a:p>
        </p:txBody>
      </p:sp>
      <p:sp>
        <p:nvSpPr>
          <p:cNvPr id="7" name="Title 6"/>
          <p:cNvSpPr>
            <a:spLocks noGrp="1"/>
          </p:cNvSpPr>
          <p:nvPr>
            <p:ph type="title"/>
          </p:nvPr>
        </p:nvSpPr>
        <p:spPr/>
        <p:txBody>
          <a:bodyPr/>
          <a:lstStyle/>
          <a:p>
            <a:r>
              <a:rPr lang="nl-NL"/>
              <a:t>Klik om de stijl te bewerken</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ekop">
    <p:spTree>
      <p:nvGrpSpPr>
        <p:cNvPr id="1" name=""/>
        <p:cNvGrpSpPr/>
        <p:nvPr/>
      </p:nvGrpSpPr>
      <p:grpSpPr>
        <a:xfrm>
          <a:off x="0" y="0"/>
          <a:ext cx="0" cy="0"/>
          <a:chOff x="0" y="0"/>
          <a:chExt cx="0" cy="0"/>
        </a:xfrm>
      </p:grpSpPr>
      <p:sp>
        <p:nvSpPr>
          <p:cNvPr id="14" name="Rounded Rectangle 13"/>
          <p:cNvSpPr/>
          <p:nvPr/>
        </p:nvSpPr>
        <p:spPr>
          <a:xfrm>
            <a:off x="171450" y="330200"/>
            <a:ext cx="6521958" cy="6841744"/>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1"/>
          </a:p>
        </p:txBody>
      </p:sp>
      <p:sp>
        <p:nvSpPr>
          <p:cNvPr id="9" name="Freeform 14"/>
          <p:cNvSpPr>
            <a:spLocks/>
          </p:cNvSpPr>
          <p:nvPr/>
        </p:nvSpPr>
        <p:spPr bwMode="hidden">
          <a:xfrm>
            <a:off x="4535579" y="6071856"/>
            <a:ext cx="2157322" cy="1031371"/>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86402" tIns="43201" rIns="86402" bIns="43201" numCol="1" anchor="t" anchorCtr="0" compatLnSpc="1">
            <a:prstTxWarp prst="textNoShape">
              <a:avLst/>
            </a:prstTxWarp>
          </a:bodyPr>
          <a:lstStyle/>
          <a:p>
            <a:endParaRPr lang="en-US" sz="1701"/>
          </a:p>
        </p:txBody>
      </p:sp>
      <p:sp>
        <p:nvSpPr>
          <p:cNvPr id="10" name="Freeform 18"/>
          <p:cNvSpPr>
            <a:spLocks/>
          </p:cNvSpPr>
          <p:nvPr/>
        </p:nvSpPr>
        <p:spPr bwMode="hidden">
          <a:xfrm>
            <a:off x="1964490" y="5886531"/>
            <a:ext cx="4158386" cy="1227976"/>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86402" tIns="43201" rIns="86402" bIns="43201" numCol="1" anchor="t" anchorCtr="0" compatLnSpc="1">
            <a:prstTxWarp prst="textNoShape">
              <a:avLst/>
            </a:prstTxWarp>
          </a:bodyPr>
          <a:lstStyle/>
          <a:p>
            <a:endParaRPr lang="en-US" sz="1701"/>
          </a:p>
        </p:txBody>
      </p:sp>
      <p:sp>
        <p:nvSpPr>
          <p:cNvPr id="11" name="Freeform 22"/>
          <p:cNvSpPr>
            <a:spLocks/>
          </p:cNvSpPr>
          <p:nvPr/>
        </p:nvSpPr>
        <p:spPr bwMode="hidden">
          <a:xfrm>
            <a:off x="2121547" y="5904258"/>
            <a:ext cx="4100985" cy="1118393"/>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86402" tIns="43201" rIns="86402" bIns="43201" numCol="1" anchor="t" anchorCtr="0" compatLnSpc="1">
            <a:prstTxWarp prst="textNoShape">
              <a:avLst/>
            </a:prstTxWarp>
          </a:bodyPr>
          <a:lstStyle/>
          <a:p>
            <a:endParaRPr lang="en-US" sz="1701"/>
          </a:p>
        </p:txBody>
      </p:sp>
      <p:sp>
        <p:nvSpPr>
          <p:cNvPr id="12" name="Freeform 26"/>
          <p:cNvSpPr>
            <a:spLocks/>
          </p:cNvSpPr>
          <p:nvPr/>
        </p:nvSpPr>
        <p:spPr bwMode="hidden">
          <a:xfrm>
            <a:off x="4207117" y="5884919"/>
            <a:ext cx="2481000" cy="941126"/>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86402" tIns="43201" rIns="86402" bIns="43201" numCol="1" anchor="t" anchorCtr="0" compatLnSpc="1">
            <a:prstTxWarp prst="textNoShape">
              <a:avLst/>
            </a:prstTxWarp>
          </a:bodyPr>
          <a:lstStyle/>
          <a:p>
            <a:endParaRPr lang="en-US" sz="1701"/>
          </a:p>
        </p:txBody>
      </p:sp>
      <p:sp useBgFill="1">
        <p:nvSpPr>
          <p:cNvPr id="13" name="Freeform 10"/>
          <p:cNvSpPr>
            <a:spLocks/>
          </p:cNvSpPr>
          <p:nvPr/>
        </p:nvSpPr>
        <p:spPr bwMode="hidden">
          <a:xfrm>
            <a:off x="158749" y="5862359"/>
            <a:ext cx="6542532" cy="1920928"/>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86402" tIns="43201" rIns="86402" bIns="43201" numCol="1" anchor="t" anchorCtr="0" compatLnSpc="1">
            <a:prstTxWarp prst="textNoShape">
              <a:avLst/>
            </a:prstTxWarp>
          </a:bodyPr>
          <a:lstStyle/>
          <a:p>
            <a:endParaRPr lang="en-US" sz="1701"/>
          </a:p>
        </p:txBody>
      </p:sp>
      <p:sp>
        <p:nvSpPr>
          <p:cNvPr id="2" name="Title 1"/>
          <p:cNvSpPr>
            <a:spLocks noGrp="1"/>
          </p:cNvSpPr>
          <p:nvPr>
            <p:ph type="title"/>
          </p:nvPr>
        </p:nvSpPr>
        <p:spPr>
          <a:xfrm>
            <a:off x="517524" y="3558476"/>
            <a:ext cx="5829300" cy="2201333"/>
          </a:xfrm>
        </p:spPr>
        <p:txBody>
          <a:bodyPr anchor="t">
            <a:normAutofit/>
          </a:bodyPr>
          <a:lstStyle>
            <a:lvl1pPr algn="ctr">
              <a:defRPr sz="4158" b="0" cap="none"/>
            </a:lvl1pPr>
          </a:lstStyle>
          <a:p>
            <a:r>
              <a:rPr lang="nl-NL"/>
              <a:t>Klik om de stijl te bewerken</a:t>
            </a:r>
            <a:endParaRPr lang="en-US" dirty="0"/>
          </a:p>
        </p:txBody>
      </p:sp>
      <p:sp>
        <p:nvSpPr>
          <p:cNvPr id="3" name="Text Placeholder 2"/>
          <p:cNvSpPr>
            <a:spLocks noGrp="1"/>
          </p:cNvSpPr>
          <p:nvPr>
            <p:ph type="body" idx="1"/>
          </p:nvPr>
        </p:nvSpPr>
        <p:spPr>
          <a:xfrm>
            <a:off x="1025525" y="2076315"/>
            <a:ext cx="4813301" cy="1357490"/>
          </a:xfrm>
        </p:spPr>
        <p:txBody>
          <a:bodyPr anchor="b">
            <a:normAutofit/>
          </a:bodyPr>
          <a:lstStyle>
            <a:lvl1pPr marL="0" indent="0" algn="ctr">
              <a:buNone/>
              <a:defRPr sz="1890">
                <a:solidFill>
                  <a:srgbClr val="FFFFFF"/>
                </a:solidFill>
              </a:defRPr>
            </a:lvl1pPr>
            <a:lvl2pPr marL="432008" indent="0">
              <a:buNone/>
              <a:defRPr sz="1701">
                <a:solidFill>
                  <a:schemeClr val="tx1">
                    <a:tint val="75000"/>
                  </a:schemeClr>
                </a:solidFill>
              </a:defRPr>
            </a:lvl2pPr>
            <a:lvl3pPr marL="864017" indent="0">
              <a:buNone/>
              <a:defRPr sz="1512">
                <a:solidFill>
                  <a:schemeClr val="tx1">
                    <a:tint val="75000"/>
                  </a:schemeClr>
                </a:solidFill>
              </a:defRPr>
            </a:lvl3pPr>
            <a:lvl4pPr marL="1296025" indent="0">
              <a:buNone/>
              <a:defRPr sz="1323">
                <a:solidFill>
                  <a:schemeClr val="tx1">
                    <a:tint val="75000"/>
                  </a:schemeClr>
                </a:solidFill>
              </a:defRPr>
            </a:lvl4pPr>
            <a:lvl5pPr marL="1728033" indent="0">
              <a:buNone/>
              <a:defRPr sz="1323">
                <a:solidFill>
                  <a:schemeClr val="tx1">
                    <a:tint val="75000"/>
                  </a:schemeClr>
                </a:solidFill>
              </a:defRPr>
            </a:lvl5pPr>
            <a:lvl6pPr marL="2160041" indent="0">
              <a:buNone/>
              <a:defRPr sz="1323">
                <a:solidFill>
                  <a:schemeClr val="tx1">
                    <a:tint val="75000"/>
                  </a:schemeClr>
                </a:solidFill>
              </a:defRPr>
            </a:lvl6pPr>
            <a:lvl7pPr marL="2592050" indent="0">
              <a:buNone/>
              <a:defRPr sz="1323">
                <a:solidFill>
                  <a:schemeClr val="tx1">
                    <a:tint val="75000"/>
                  </a:schemeClr>
                </a:solidFill>
              </a:defRPr>
            </a:lvl7pPr>
            <a:lvl8pPr marL="3024058" indent="0">
              <a:buNone/>
              <a:defRPr sz="1323">
                <a:solidFill>
                  <a:schemeClr val="tx1">
                    <a:tint val="75000"/>
                  </a:schemeClr>
                </a:solidFill>
              </a:defRPr>
            </a:lvl8pPr>
            <a:lvl9pPr marL="3456066" indent="0">
              <a:buNone/>
              <a:defRPr sz="1323">
                <a:solidFill>
                  <a:schemeClr val="tx1">
                    <a:tint val="75000"/>
                  </a:schemeClr>
                </a:solidFill>
              </a:defRPr>
            </a:lvl9pPr>
          </a:lstStyle>
          <a:p>
            <a:pPr lvl="0"/>
            <a:r>
              <a:rPr lang="nl-NL"/>
              <a:t>Klik om de modelstijlen te bewerken</a:t>
            </a:r>
          </a:p>
        </p:txBody>
      </p:sp>
      <p:sp>
        <p:nvSpPr>
          <p:cNvPr id="4" name="Date Placeholder 3"/>
          <p:cNvSpPr>
            <a:spLocks noGrp="1"/>
          </p:cNvSpPr>
          <p:nvPr>
            <p:ph type="dt" sz="half" idx="10"/>
          </p:nvPr>
        </p:nvSpPr>
        <p:spPr/>
        <p:txBody>
          <a:bodyPr/>
          <a:lstStyle/>
          <a:p>
            <a:fld id="{3D636C07-7E76-46D3-B86B-6AF7C60E533E}" type="datetimeFigureOut">
              <a:rPr lang="nl-NL" smtClean="0"/>
              <a:pPr/>
              <a:t>30-3-2026</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A9096D49-DAE3-40DE-93E0-41688E0A5016}" type="slidenum">
              <a:rPr lang="nl-NL" smtClean="0"/>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endParaRPr lang="en-US"/>
          </a:p>
        </p:txBody>
      </p:sp>
      <p:sp>
        <p:nvSpPr>
          <p:cNvPr id="5" name="Date Placeholder 4"/>
          <p:cNvSpPr>
            <a:spLocks noGrp="1"/>
          </p:cNvSpPr>
          <p:nvPr>
            <p:ph type="dt" sz="half" idx="10"/>
          </p:nvPr>
        </p:nvSpPr>
        <p:spPr/>
        <p:txBody>
          <a:bodyPr/>
          <a:lstStyle/>
          <a:p>
            <a:fld id="{3D636C07-7E76-46D3-B86B-6AF7C60E533E}" type="datetimeFigureOut">
              <a:rPr lang="nl-NL" smtClean="0"/>
              <a:pPr/>
              <a:t>30-3-2026</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A9096D49-DAE3-40DE-93E0-41688E0A5016}" type="slidenum">
              <a:rPr lang="nl-NL" smtClean="0"/>
              <a:pPr/>
              <a:t>‹nr.›</a:t>
            </a:fld>
            <a:endParaRPr lang="nl-NL"/>
          </a:p>
        </p:txBody>
      </p:sp>
      <p:sp>
        <p:nvSpPr>
          <p:cNvPr id="9" name="Content Placeholder 8"/>
          <p:cNvSpPr>
            <a:spLocks noGrp="1"/>
          </p:cNvSpPr>
          <p:nvPr>
            <p:ph sz="quarter" idx="13"/>
          </p:nvPr>
        </p:nvSpPr>
        <p:spPr>
          <a:xfrm>
            <a:off x="507491" y="3869944"/>
            <a:ext cx="2866644" cy="4979416"/>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11" name="Content Placeholder 10"/>
          <p:cNvSpPr>
            <a:spLocks noGrp="1"/>
          </p:cNvSpPr>
          <p:nvPr>
            <p:ph sz="quarter" idx="14"/>
          </p:nvPr>
        </p:nvSpPr>
        <p:spPr>
          <a:xfrm>
            <a:off x="3483865" y="3869944"/>
            <a:ext cx="2866644" cy="4979416"/>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nl-NL"/>
              <a:t>Klik om de stijl te bewerken</a:t>
            </a:r>
            <a:endParaRPr lang="en-US"/>
          </a:p>
        </p:txBody>
      </p:sp>
      <p:sp>
        <p:nvSpPr>
          <p:cNvPr id="3" name="Text Placeholder 2"/>
          <p:cNvSpPr>
            <a:spLocks noGrp="1"/>
          </p:cNvSpPr>
          <p:nvPr>
            <p:ph type="body" idx="1"/>
          </p:nvPr>
        </p:nvSpPr>
        <p:spPr>
          <a:xfrm>
            <a:off x="507493" y="3868387"/>
            <a:ext cx="2866644" cy="924101"/>
          </a:xfrm>
        </p:spPr>
        <p:txBody>
          <a:bodyPr anchor="ctr"/>
          <a:lstStyle>
            <a:lvl1pPr marL="0" indent="0" algn="ctr">
              <a:buNone/>
              <a:defRPr sz="2268" b="0">
                <a:solidFill>
                  <a:schemeClr val="tx2"/>
                </a:solidFill>
                <a:latin typeface="+mj-lt"/>
              </a:defRPr>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nl-NL"/>
              <a:t>Klik om de modelstijlen te bewerken</a:t>
            </a:r>
          </a:p>
        </p:txBody>
      </p:sp>
      <p:sp>
        <p:nvSpPr>
          <p:cNvPr id="4" name="Content Placeholder 3"/>
          <p:cNvSpPr>
            <a:spLocks noGrp="1"/>
          </p:cNvSpPr>
          <p:nvPr>
            <p:ph sz="half" idx="2"/>
          </p:nvPr>
        </p:nvSpPr>
        <p:spPr>
          <a:xfrm>
            <a:off x="508001" y="4953002"/>
            <a:ext cx="2865041" cy="3895902"/>
          </a:xfrm>
        </p:spPr>
        <p:txBody>
          <a:bodyPr/>
          <a:lstStyle>
            <a:lvl1pPr>
              <a:defRPr sz="1890"/>
            </a:lvl1pPr>
            <a:lvl2pPr>
              <a:defRPr sz="1701"/>
            </a:lvl2pPr>
            <a:lvl3pPr>
              <a:defRPr sz="1512"/>
            </a:lvl3pPr>
            <a:lvl4pPr>
              <a:defRPr sz="1323"/>
            </a:lvl4pPr>
            <a:lvl5pPr>
              <a:defRPr sz="1323"/>
            </a:lvl5pPr>
            <a:lvl6pPr>
              <a:defRPr sz="1512"/>
            </a:lvl6pPr>
            <a:lvl7pPr>
              <a:defRPr sz="1512"/>
            </a:lvl7pPr>
            <a:lvl8pPr>
              <a:defRPr sz="1512"/>
            </a:lvl8pPr>
            <a:lvl9pPr>
              <a:defRPr sz="1512"/>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3486150" y="3868385"/>
            <a:ext cx="2866644" cy="924101"/>
          </a:xfrm>
        </p:spPr>
        <p:txBody>
          <a:bodyPr anchor="ctr"/>
          <a:lstStyle>
            <a:lvl1pPr marL="0" indent="0" algn="ctr">
              <a:buNone/>
              <a:defRPr sz="2268" b="0" i="0">
                <a:solidFill>
                  <a:schemeClr val="tx2"/>
                </a:solidFill>
                <a:latin typeface="+mj-lt"/>
              </a:defRPr>
            </a:lvl1pPr>
            <a:lvl2pPr marL="432008" indent="0">
              <a:buNone/>
              <a:defRPr sz="1890" b="1"/>
            </a:lvl2pPr>
            <a:lvl3pPr marL="864017" indent="0">
              <a:buNone/>
              <a:defRPr sz="1701" b="1"/>
            </a:lvl3pPr>
            <a:lvl4pPr marL="1296025" indent="0">
              <a:buNone/>
              <a:defRPr sz="1512" b="1"/>
            </a:lvl4pPr>
            <a:lvl5pPr marL="1728033" indent="0">
              <a:buNone/>
              <a:defRPr sz="1512" b="1"/>
            </a:lvl5pPr>
            <a:lvl6pPr marL="2160041" indent="0">
              <a:buNone/>
              <a:defRPr sz="1512" b="1"/>
            </a:lvl6pPr>
            <a:lvl7pPr marL="2592050" indent="0">
              <a:buNone/>
              <a:defRPr sz="1512" b="1"/>
            </a:lvl7pPr>
            <a:lvl8pPr marL="3024058" indent="0">
              <a:buNone/>
              <a:defRPr sz="1512" b="1"/>
            </a:lvl8pPr>
            <a:lvl9pPr marL="3456066" indent="0">
              <a:buNone/>
              <a:defRPr sz="1512" b="1"/>
            </a:lvl9pPr>
          </a:lstStyle>
          <a:p>
            <a:pPr lvl="0"/>
            <a:r>
              <a:rPr lang="nl-NL"/>
              <a:t>Klik om de modelstijlen te bewerken</a:t>
            </a:r>
          </a:p>
        </p:txBody>
      </p:sp>
      <p:sp>
        <p:nvSpPr>
          <p:cNvPr id="6" name="Content Placeholder 5"/>
          <p:cNvSpPr>
            <a:spLocks noGrp="1"/>
          </p:cNvSpPr>
          <p:nvPr>
            <p:ph sz="quarter" idx="4"/>
          </p:nvPr>
        </p:nvSpPr>
        <p:spPr>
          <a:xfrm>
            <a:off x="3483769" y="4953002"/>
            <a:ext cx="2866644" cy="3895902"/>
          </a:xfrm>
        </p:spPr>
        <p:txBody>
          <a:bodyPr/>
          <a:lstStyle>
            <a:lvl1pPr>
              <a:defRPr sz="1890"/>
            </a:lvl1pPr>
            <a:lvl2pPr>
              <a:defRPr sz="1701"/>
            </a:lvl2pPr>
            <a:lvl3pPr>
              <a:defRPr sz="1512"/>
            </a:lvl3pPr>
            <a:lvl4pPr>
              <a:defRPr sz="1323"/>
            </a:lvl4pPr>
            <a:lvl5pPr>
              <a:defRPr sz="1323"/>
            </a:lvl5pPr>
            <a:lvl6pPr>
              <a:defRPr sz="1512"/>
            </a:lvl6pPr>
            <a:lvl7pPr>
              <a:defRPr sz="1512"/>
            </a:lvl7pPr>
            <a:lvl8pPr>
              <a:defRPr sz="1512"/>
            </a:lvl8pPr>
            <a:lvl9pPr>
              <a:defRPr sz="1512"/>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3D636C07-7E76-46D3-B86B-6AF7C60E533E}" type="datetimeFigureOut">
              <a:rPr lang="nl-NL" smtClean="0"/>
              <a:pPr/>
              <a:t>30-3-2026</a:t>
            </a:fld>
            <a:endParaRPr lang="nl-NL"/>
          </a:p>
        </p:txBody>
      </p:sp>
      <p:sp>
        <p:nvSpPr>
          <p:cNvPr id="8" name="Footer Placeholder 7"/>
          <p:cNvSpPr>
            <a:spLocks noGrp="1"/>
          </p:cNvSpPr>
          <p:nvPr>
            <p:ph type="ftr" sz="quarter" idx="11"/>
          </p:nvPr>
        </p:nvSpPr>
        <p:spPr/>
        <p:txBody>
          <a:bodyPr/>
          <a:lstStyle/>
          <a:p>
            <a:endParaRPr lang="nl-NL"/>
          </a:p>
        </p:txBody>
      </p:sp>
      <p:sp>
        <p:nvSpPr>
          <p:cNvPr id="9" name="Slide Number Placeholder 8"/>
          <p:cNvSpPr>
            <a:spLocks noGrp="1"/>
          </p:cNvSpPr>
          <p:nvPr>
            <p:ph type="sldNum" sz="quarter" idx="12"/>
          </p:nvPr>
        </p:nvSpPr>
        <p:spPr/>
        <p:txBody>
          <a:bodyPr/>
          <a:lstStyle/>
          <a:p>
            <a:fld id="{A9096D49-DAE3-40DE-93E0-41688E0A5016}" type="slidenum">
              <a:rPr lang="nl-NL" smtClean="0"/>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endParaRPr lang="en-US"/>
          </a:p>
        </p:txBody>
      </p:sp>
      <p:sp>
        <p:nvSpPr>
          <p:cNvPr id="3" name="Date Placeholder 2"/>
          <p:cNvSpPr>
            <a:spLocks noGrp="1"/>
          </p:cNvSpPr>
          <p:nvPr>
            <p:ph type="dt" sz="half" idx="10"/>
          </p:nvPr>
        </p:nvSpPr>
        <p:spPr/>
        <p:txBody>
          <a:bodyPr/>
          <a:lstStyle/>
          <a:p>
            <a:fld id="{3D636C07-7E76-46D3-B86B-6AF7C60E533E}" type="datetimeFigureOut">
              <a:rPr lang="nl-NL" smtClean="0"/>
              <a:pPr/>
              <a:t>30-3-2026</a:t>
            </a:fld>
            <a:endParaRPr lang="nl-NL"/>
          </a:p>
        </p:txBody>
      </p:sp>
      <p:sp>
        <p:nvSpPr>
          <p:cNvPr id="4" name="Footer Placeholder 3"/>
          <p:cNvSpPr>
            <a:spLocks noGrp="1"/>
          </p:cNvSpPr>
          <p:nvPr>
            <p:ph type="ftr" sz="quarter" idx="11"/>
          </p:nvPr>
        </p:nvSpPr>
        <p:spPr/>
        <p:txBody>
          <a:bodyPr/>
          <a:lstStyle/>
          <a:p>
            <a:endParaRPr lang="nl-NL"/>
          </a:p>
        </p:txBody>
      </p:sp>
      <p:sp>
        <p:nvSpPr>
          <p:cNvPr id="5" name="Slide Number Placeholder 4"/>
          <p:cNvSpPr>
            <a:spLocks noGrp="1"/>
          </p:cNvSpPr>
          <p:nvPr>
            <p:ph type="sldNum" sz="quarter" idx="12"/>
          </p:nvPr>
        </p:nvSpPr>
        <p:spPr/>
        <p:txBody>
          <a:bodyPr/>
          <a:lstStyle/>
          <a:p>
            <a:fld id="{A9096D49-DAE3-40DE-93E0-41688E0A5016}" type="slidenum">
              <a:rPr lang="nl-NL" smtClean="0"/>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g">
    <p:spTree>
      <p:nvGrpSpPr>
        <p:cNvPr id="1" name=""/>
        <p:cNvGrpSpPr/>
        <p:nvPr/>
      </p:nvGrpSpPr>
      <p:grpSpPr>
        <a:xfrm>
          <a:off x="0" y="0"/>
          <a:ext cx="0" cy="0"/>
          <a:chOff x="0" y="0"/>
          <a:chExt cx="0" cy="0"/>
        </a:xfrm>
      </p:grpSpPr>
      <p:sp>
        <p:nvSpPr>
          <p:cNvPr id="12" name="Rounded Rectangle 11"/>
          <p:cNvSpPr/>
          <p:nvPr/>
        </p:nvSpPr>
        <p:spPr>
          <a:xfrm>
            <a:off x="171450" y="330201"/>
            <a:ext cx="6521958" cy="2060448"/>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1"/>
          </a:p>
        </p:txBody>
      </p:sp>
      <p:grpSp>
        <p:nvGrpSpPr>
          <p:cNvPr id="6" name="Group 5"/>
          <p:cNvGrpSpPr>
            <a:grpSpLocks noChangeAspect="1"/>
          </p:cNvGrpSpPr>
          <p:nvPr/>
        </p:nvGrpSpPr>
        <p:grpSpPr bwMode="hidden">
          <a:xfrm>
            <a:off x="158749" y="1031611"/>
            <a:ext cx="6542532" cy="1920928"/>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701"/>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grpSp>
      <p:sp>
        <p:nvSpPr>
          <p:cNvPr id="2" name="Date Placeholder 1"/>
          <p:cNvSpPr>
            <a:spLocks noGrp="1"/>
          </p:cNvSpPr>
          <p:nvPr>
            <p:ph type="dt" sz="half" idx="10"/>
          </p:nvPr>
        </p:nvSpPr>
        <p:spPr/>
        <p:txBody>
          <a:bodyPr/>
          <a:lstStyle/>
          <a:p>
            <a:fld id="{3D636C07-7E76-46D3-B86B-6AF7C60E533E}" type="datetimeFigureOut">
              <a:rPr lang="nl-NL" smtClean="0"/>
              <a:pPr/>
              <a:t>30-3-2026</a:t>
            </a:fld>
            <a:endParaRPr lang="nl-NL"/>
          </a:p>
        </p:txBody>
      </p:sp>
      <p:sp>
        <p:nvSpPr>
          <p:cNvPr id="3" name="Footer Placeholder 2"/>
          <p:cNvSpPr>
            <a:spLocks noGrp="1"/>
          </p:cNvSpPr>
          <p:nvPr>
            <p:ph type="ftr" sz="quarter" idx="11"/>
          </p:nvPr>
        </p:nvSpPr>
        <p:spPr/>
        <p:txBody>
          <a:bodyPr/>
          <a:lstStyle/>
          <a:p>
            <a:endParaRPr lang="nl-NL"/>
          </a:p>
        </p:txBody>
      </p:sp>
      <p:sp>
        <p:nvSpPr>
          <p:cNvPr id="4" name="Slide Number Placeholder 3"/>
          <p:cNvSpPr>
            <a:spLocks noGrp="1"/>
          </p:cNvSpPr>
          <p:nvPr>
            <p:ph type="sldNum" sz="quarter" idx="12"/>
          </p:nvPr>
        </p:nvSpPr>
        <p:spPr/>
        <p:txBody>
          <a:bodyPr/>
          <a:lstStyle/>
          <a:p>
            <a:fld id="{A9096D49-DAE3-40DE-93E0-41688E0A5016}"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oud met bijschrift">
    <p:spTree>
      <p:nvGrpSpPr>
        <p:cNvPr id="1" name=""/>
        <p:cNvGrpSpPr/>
        <p:nvPr/>
      </p:nvGrpSpPr>
      <p:grpSpPr>
        <a:xfrm>
          <a:off x="0" y="0"/>
          <a:ext cx="0" cy="0"/>
          <a:chOff x="0" y="0"/>
          <a:chExt cx="0" cy="0"/>
        </a:xfrm>
      </p:grpSpPr>
      <p:sp>
        <p:nvSpPr>
          <p:cNvPr id="15" name="Rounded Rectangle 14"/>
          <p:cNvSpPr/>
          <p:nvPr/>
        </p:nvSpPr>
        <p:spPr>
          <a:xfrm>
            <a:off x="171450" y="330201"/>
            <a:ext cx="6521958" cy="2060448"/>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1"/>
          </a:p>
        </p:txBody>
      </p:sp>
      <p:sp>
        <p:nvSpPr>
          <p:cNvPr id="5" name="Date Placeholder 4"/>
          <p:cNvSpPr>
            <a:spLocks noGrp="1"/>
          </p:cNvSpPr>
          <p:nvPr>
            <p:ph type="dt" sz="half" idx="10"/>
          </p:nvPr>
        </p:nvSpPr>
        <p:spPr/>
        <p:txBody>
          <a:bodyPr/>
          <a:lstStyle/>
          <a:p>
            <a:fld id="{3D636C07-7E76-46D3-B86B-6AF7C60E533E}" type="datetimeFigureOut">
              <a:rPr lang="nl-NL" smtClean="0"/>
              <a:pPr/>
              <a:t>30-3-2026</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A9096D49-DAE3-40DE-93E0-41688E0A5016}" type="slidenum">
              <a:rPr lang="nl-NL" smtClean="0"/>
              <a:pPr/>
              <a:t>‹nr.›</a:t>
            </a:fld>
            <a:endParaRPr lang="nl-NL"/>
          </a:p>
        </p:txBody>
      </p:sp>
      <p:sp>
        <p:nvSpPr>
          <p:cNvPr id="4" name="Text Placeholder 3"/>
          <p:cNvSpPr>
            <a:spLocks noGrp="1"/>
          </p:cNvSpPr>
          <p:nvPr>
            <p:ph type="body" sz="half" idx="2"/>
          </p:nvPr>
        </p:nvSpPr>
        <p:spPr>
          <a:xfrm>
            <a:off x="685800" y="5173135"/>
            <a:ext cx="2514600" cy="2751668"/>
          </a:xfrm>
        </p:spPr>
        <p:txBody>
          <a:bodyPr anchor="t">
            <a:normAutofit/>
          </a:bodyPr>
          <a:lstStyle>
            <a:lvl1pPr marL="0" indent="0">
              <a:spcBef>
                <a:spcPts val="0"/>
              </a:spcBef>
              <a:spcAft>
                <a:spcPts val="567"/>
              </a:spcAft>
              <a:buNone/>
              <a:defRPr sz="1701">
                <a:solidFill>
                  <a:schemeClr val="tx2"/>
                </a:solidFill>
              </a:defRPr>
            </a:lvl1pPr>
            <a:lvl2pPr marL="432008" indent="0">
              <a:buNone/>
              <a:defRPr sz="1134"/>
            </a:lvl2pPr>
            <a:lvl3pPr marL="864017" indent="0">
              <a:buNone/>
              <a:defRPr sz="945"/>
            </a:lvl3pPr>
            <a:lvl4pPr marL="1296025" indent="0">
              <a:buNone/>
              <a:defRPr sz="850"/>
            </a:lvl4pPr>
            <a:lvl5pPr marL="1728033" indent="0">
              <a:buNone/>
              <a:defRPr sz="850"/>
            </a:lvl5pPr>
            <a:lvl6pPr marL="2160041" indent="0">
              <a:buNone/>
              <a:defRPr sz="850"/>
            </a:lvl6pPr>
            <a:lvl7pPr marL="2592050" indent="0">
              <a:buNone/>
              <a:defRPr sz="850"/>
            </a:lvl7pPr>
            <a:lvl8pPr marL="3024058" indent="0">
              <a:buNone/>
              <a:defRPr sz="850"/>
            </a:lvl8pPr>
            <a:lvl9pPr marL="3456066" indent="0">
              <a:buNone/>
              <a:defRPr sz="850"/>
            </a:lvl9pPr>
          </a:lstStyle>
          <a:p>
            <a:pPr lvl="0"/>
            <a:r>
              <a:rPr lang="nl-NL"/>
              <a:t>Klik om de modelstijlen te bewerken</a:t>
            </a:r>
          </a:p>
        </p:txBody>
      </p:sp>
      <p:grpSp>
        <p:nvGrpSpPr>
          <p:cNvPr id="2" name="Group 23"/>
          <p:cNvGrpSpPr>
            <a:grpSpLocks noChangeAspect="1"/>
          </p:cNvGrpSpPr>
          <p:nvPr/>
        </p:nvGrpSpPr>
        <p:grpSpPr bwMode="hidden">
          <a:xfrm>
            <a:off x="158749" y="1031609"/>
            <a:ext cx="6542532" cy="1923394"/>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701"/>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grpSp>
      <p:sp>
        <p:nvSpPr>
          <p:cNvPr id="22" name="Title 21"/>
          <p:cNvSpPr>
            <a:spLocks noGrp="1"/>
          </p:cNvSpPr>
          <p:nvPr>
            <p:ph type="title"/>
          </p:nvPr>
        </p:nvSpPr>
        <p:spPr>
          <a:xfrm>
            <a:off x="685800" y="3302000"/>
            <a:ext cx="2514600" cy="1809496"/>
          </a:xfrm>
        </p:spPr>
        <p:txBody>
          <a:bodyPr anchor="b">
            <a:noAutofit/>
          </a:bodyPr>
          <a:lstStyle>
            <a:lvl1pPr algn="l">
              <a:defRPr sz="3024">
                <a:solidFill>
                  <a:schemeClr val="tx2"/>
                </a:solidFill>
              </a:defRPr>
            </a:lvl1pPr>
          </a:lstStyle>
          <a:p>
            <a:r>
              <a:rPr lang="nl-NL"/>
              <a:t>Klik om de stijl te bewerken</a:t>
            </a:r>
            <a:endParaRPr lang="en-US" dirty="0"/>
          </a:p>
        </p:txBody>
      </p:sp>
      <p:sp>
        <p:nvSpPr>
          <p:cNvPr id="3" name="Content Placeholder 2"/>
          <p:cNvSpPr>
            <a:spLocks noGrp="1"/>
          </p:cNvSpPr>
          <p:nvPr>
            <p:ph idx="1"/>
          </p:nvPr>
        </p:nvSpPr>
        <p:spPr>
          <a:xfrm>
            <a:off x="3488973" y="2641600"/>
            <a:ext cx="2928057" cy="5503333"/>
          </a:xfrm>
        </p:spPr>
        <p:txBody>
          <a:bodyPr anchor="ctr"/>
          <a:lstStyle>
            <a:lvl1pPr>
              <a:buClr>
                <a:schemeClr val="bg1"/>
              </a:buClr>
              <a:defRPr sz="2079">
                <a:solidFill>
                  <a:schemeClr val="tx2"/>
                </a:solidFill>
              </a:defRPr>
            </a:lvl1pPr>
            <a:lvl2pPr>
              <a:buClr>
                <a:schemeClr val="bg1"/>
              </a:buClr>
              <a:defRPr sz="1890">
                <a:solidFill>
                  <a:schemeClr val="tx2"/>
                </a:solidFill>
              </a:defRPr>
            </a:lvl2pPr>
            <a:lvl3pPr>
              <a:buClr>
                <a:schemeClr val="bg1"/>
              </a:buClr>
              <a:defRPr sz="1701">
                <a:solidFill>
                  <a:schemeClr val="tx2"/>
                </a:solidFill>
              </a:defRPr>
            </a:lvl3pPr>
            <a:lvl4pPr>
              <a:buClr>
                <a:schemeClr val="bg1"/>
              </a:buClr>
              <a:defRPr sz="1512">
                <a:solidFill>
                  <a:schemeClr val="tx2"/>
                </a:solidFill>
              </a:defRPr>
            </a:lvl4pPr>
            <a:lvl5pPr>
              <a:buClr>
                <a:schemeClr val="bg1"/>
              </a:buClr>
              <a:defRPr sz="1512">
                <a:solidFill>
                  <a:schemeClr val="tx2"/>
                </a:solidFill>
              </a:defRPr>
            </a:lvl5pPr>
            <a:lvl6pPr>
              <a:defRPr sz="1890"/>
            </a:lvl6pPr>
            <a:lvl7pPr>
              <a:defRPr sz="1890"/>
            </a:lvl7pPr>
            <a:lvl8pPr>
              <a:defRPr sz="1890"/>
            </a:lvl8pPr>
            <a:lvl9pPr>
              <a:defRPr sz="189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Afbeelding met bijschrift">
    <p:spTree>
      <p:nvGrpSpPr>
        <p:cNvPr id="1" name=""/>
        <p:cNvGrpSpPr/>
        <p:nvPr/>
      </p:nvGrpSpPr>
      <p:grpSpPr>
        <a:xfrm>
          <a:off x="0" y="0"/>
          <a:ext cx="0" cy="0"/>
          <a:chOff x="0" y="0"/>
          <a:chExt cx="0" cy="0"/>
        </a:xfrm>
      </p:grpSpPr>
      <p:sp>
        <p:nvSpPr>
          <p:cNvPr id="15" name="Rounded Rectangle 14"/>
          <p:cNvSpPr/>
          <p:nvPr/>
        </p:nvSpPr>
        <p:spPr>
          <a:xfrm>
            <a:off x="171450" y="330201"/>
            <a:ext cx="6521958" cy="871728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1"/>
          </a:p>
        </p:txBody>
      </p:sp>
      <p:grpSp>
        <p:nvGrpSpPr>
          <p:cNvPr id="9" name="Group 8"/>
          <p:cNvGrpSpPr>
            <a:grpSpLocks noChangeAspect="1"/>
          </p:cNvGrpSpPr>
          <p:nvPr/>
        </p:nvGrpSpPr>
        <p:grpSpPr bwMode="hidden">
          <a:xfrm>
            <a:off x="158749" y="7733502"/>
            <a:ext cx="6542532" cy="1923394"/>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701"/>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grpSp>
      <p:sp>
        <p:nvSpPr>
          <p:cNvPr id="2" name="Title 1"/>
          <p:cNvSpPr>
            <a:spLocks noGrp="1"/>
          </p:cNvSpPr>
          <p:nvPr>
            <p:ph type="title"/>
          </p:nvPr>
        </p:nvSpPr>
        <p:spPr>
          <a:xfrm>
            <a:off x="3655617" y="489186"/>
            <a:ext cx="2859484" cy="3509905"/>
          </a:xfrm>
        </p:spPr>
        <p:txBody>
          <a:bodyPr anchor="b">
            <a:normAutofit/>
          </a:bodyPr>
          <a:lstStyle>
            <a:lvl1pPr algn="l">
              <a:defRPr sz="2646" b="0">
                <a:solidFill>
                  <a:srgbClr val="FFFFFF"/>
                </a:solidFill>
              </a:defRPr>
            </a:lvl1pPr>
          </a:lstStyle>
          <a:p>
            <a:r>
              <a:rPr lang="nl-NL"/>
              <a:t>Klik om de stijl te bewerken</a:t>
            </a:r>
            <a:endParaRPr lang="en-US" dirty="0"/>
          </a:p>
        </p:txBody>
      </p:sp>
      <p:sp>
        <p:nvSpPr>
          <p:cNvPr id="4" name="Text Placeholder 3"/>
          <p:cNvSpPr>
            <a:spLocks noGrp="1"/>
          </p:cNvSpPr>
          <p:nvPr>
            <p:ph type="body" sz="half" idx="2"/>
          </p:nvPr>
        </p:nvSpPr>
        <p:spPr>
          <a:xfrm>
            <a:off x="3651250" y="4023549"/>
            <a:ext cx="2863850" cy="3497675"/>
          </a:xfrm>
        </p:spPr>
        <p:txBody>
          <a:bodyPr>
            <a:normAutofit/>
          </a:bodyPr>
          <a:lstStyle>
            <a:lvl1pPr marL="0" indent="0">
              <a:buNone/>
              <a:defRPr sz="1701">
                <a:solidFill>
                  <a:srgbClr val="FFFFFF"/>
                </a:solidFill>
              </a:defRPr>
            </a:lvl1pPr>
            <a:lvl2pPr marL="432008" indent="0">
              <a:buNone/>
              <a:defRPr sz="1134"/>
            </a:lvl2pPr>
            <a:lvl3pPr marL="864017" indent="0">
              <a:buNone/>
              <a:defRPr sz="945"/>
            </a:lvl3pPr>
            <a:lvl4pPr marL="1296025" indent="0">
              <a:buNone/>
              <a:defRPr sz="850"/>
            </a:lvl4pPr>
            <a:lvl5pPr marL="1728033" indent="0">
              <a:buNone/>
              <a:defRPr sz="850"/>
            </a:lvl5pPr>
            <a:lvl6pPr marL="2160041" indent="0">
              <a:buNone/>
              <a:defRPr sz="850"/>
            </a:lvl6pPr>
            <a:lvl7pPr marL="2592050" indent="0">
              <a:buNone/>
              <a:defRPr sz="850"/>
            </a:lvl7pPr>
            <a:lvl8pPr marL="3024058" indent="0">
              <a:buNone/>
              <a:defRPr sz="850"/>
            </a:lvl8pPr>
            <a:lvl9pPr marL="3456066" indent="0">
              <a:buNone/>
              <a:defRPr sz="850"/>
            </a:lvl9pPr>
          </a:lstStyle>
          <a:p>
            <a:pPr lvl="0"/>
            <a:r>
              <a:rPr lang="nl-NL"/>
              <a:t>Klik om de modelstijlen te bewerken</a:t>
            </a:r>
          </a:p>
        </p:txBody>
      </p:sp>
      <p:sp>
        <p:nvSpPr>
          <p:cNvPr id="5" name="Date Placeholder 4"/>
          <p:cNvSpPr>
            <a:spLocks noGrp="1"/>
          </p:cNvSpPr>
          <p:nvPr>
            <p:ph type="dt" sz="half" idx="10"/>
          </p:nvPr>
        </p:nvSpPr>
        <p:spPr/>
        <p:txBody>
          <a:bodyPr/>
          <a:lstStyle/>
          <a:p>
            <a:fld id="{3D636C07-7E76-46D3-B86B-6AF7C60E533E}" type="datetimeFigureOut">
              <a:rPr lang="nl-NL" smtClean="0"/>
              <a:pPr/>
              <a:t>30-3-2026</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A9096D49-DAE3-40DE-93E0-41688E0A5016}" type="slidenum">
              <a:rPr lang="nl-NL" smtClean="0"/>
              <a:pPr/>
              <a:t>‹nr.›</a:t>
            </a:fld>
            <a:endParaRPr lang="nl-NL"/>
          </a:p>
        </p:txBody>
      </p:sp>
      <p:sp>
        <p:nvSpPr>
          <p:cNvPr id="3" name="Picture Placeholder 2"/>
          <p:cNvSpPr>
            <a:spLocks noGrp="1"/>
          </p:cNvSpPr>
          <p:nvPr>
            <p:ph type="pic" idx="1"/>
          </p:nvPr>
        </p:nvSpPr>
        <p:spPr>
          <a:xfrm>
            <a:off x="628650" y="1981200"/>
            <a:ext cx="2674620" cy="422656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024">
                <a:solidFill>
                  <a:schemeClr val="bg1"/>
                </a:solidFill>
              </a:defRPr>
            </a:lvl1pPr>
            <a:lvl2pPr marL="432008" indent="0">
              <a:buNone/>
              <a:defRPr sz="2646"/>
            </a:lvl2pPr>
            <a:lvl3pPr marL="864017" indent="0">
              <a:buNone/>
              <a:defRPr sz="2268"/>
            </a:lvl3pPr>
            <a:lvl4pPr marL="1296025" indent="0">
              <a:buNone/>
              <a:defRPr sz="1890"/>
            </a:lvl4pPr>
            <a:lvl5pPr marL="1728033" indent="0">
              <a:buNone/>
              <a:defRPr sz="1890"/>
            </a:lvl5pPr>
            <a:lvl6pPr marL="2160041" indent="0">
              <a:buNone/>
              <a:defRPr sz="1890"/>
            </a:lvl6pPr>
            <a:lvl7pPr marL="2592050" indent="0">
              <a:buNone/>
              <a:defRPr sz="1890"/>
            </a:lvl7pPr>
            <a:lvl8pPr marL="3024058" indent="0">
              <a:buNone/>
              <a:defRPr sz="1890"/>
            </a:lvl8pPr>
            <a:lvl9pPr marL="3456066" indent="0">
              <a:buNone/>
              <a:defRPr sz="1890"/>
            </a:lvl9pPr>
          </a:lstStyle>
          <a:p>
            <a:r>
              <a:rPr lang="nl-NL"/>
              <a:t>Klik op het pictogram als u een afbeelding wilt toevoegen</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de stijl te bewerken</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Date Placeholder 3"/>
          <p:cNvSpPr>
            <a:spLocks noGrp="1"/>
          </p:cNvSpPr>
          <p:nvPr>
            <p:ph type="dt" sz="half" idx="10"/>
          </p:nvPr>
        </p:nvSpPr>
        <p:spPr/>
        <p:txBody>
          <a:bodyPr/>
          <a:lstStyle/>
          <a:p>
            <a:fld id="{3D636C07-7E76-46D3-B86B-6AF7C60E533E}" type="datetimeFigureOut">
              <a:rPr lang="nl-NL" smtClean="0"/>
              <a:pPr/>
              <a:t>30-3-2026</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A9096D49-DAE3-40DE-93E0-41688E0A5016}"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e titel en tekst">
    <p:spTree>
      <p:nvGrpSpPr>
        <p:cNvPr id="1" name=""/>
        <p:cNvGrpSpPr/>
        <p:nvPr/>
      </p:nvGrpSpPr>
      <p:grpSpPr>
        <a:xfrm>
          <a:off x="0" y="0"/>
          <a:ext cx="0" cy="0"/>
          <a:chOff x="0" y="0"/>
          <a:chExt cx="0" cy="0"/>
        </a:xfrm>
      </p:grpSpPr>
      <p:sp>
        <p:nvSpPr>
          <p:cNvPr id="21" name="Rounded Rectangle 20"/>
          <p:cNvSpPr/>
          <p:nvPr/>
        </p:nvSpPr>
        <p:spPr bwMode="hidden">
          <a:xfrm>
            <a:off x="171450" y="330201"/>
            <a:ext cx="6521958" cy="2060448"/>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1"/>
          </a:p>
        </p:txBody>
      </p:sp>
      <p:sp>
        <p:nvSpPr>
          <p:cNvPr id="4" name="Date Placeholder 3"/>
          <p:cNvSpPr>
            <a:spLocks noGrp="1"/>
          </p:cNvSpPr>
          <p:nvPr>
            <p:ph type="dt" sz="half" idx="10"/>
          </p:nvPr>
        </p:nvSpPr>
        <p:spPr/>
        <p:txBody>
          <a:bodyPr/>
          <a:lstStyle/>
          <a:p>
            <a:fld id="{3D636C07-7E76-46D3-B86B-6AF7C60E533E}" type="datetimeFigureOut">
              <a:rPr lang="nl-NL" smtClean="0"/>
              <a:pPr/>
              <a:t>30-3-2026</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A9096D49-DAE3-40DE-93E0-41688E0A5016}" type="slidenum">
              <a:rPr lang="nl-NL" smtClean="0"/>
              <a:pPr/>
              <a:t>‹nr.›</a:t>
            </a:fld>
            <a:endParaRPr lang="nl-NL"/>
          </a:p>
        </p:txBody>
      </p:sp>
      <p:grpSp>
        <p:nvGrpSpPr>
          <p:cNvPr id="15" name="Group 14"/>
          <p:cNvGrpSpPr>
            <a:grpSpLocks noChangeAspect="1"/>
          </p:cNvGrpSpPr>
          <p:nvPr/>
        </p:nvGrpSpPr>
        <p:grpSpPr bwMode="hidden">
          <a:xfrm>
            <a:off x="158749" y="1031609"/>
            <a:ext cx="6542532" cy="1923394"/>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701"/>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grpSp>
      <p:sp>
        <p:nvSpPr>
          <p:cNvPr id="2" name="Vertical Title 1"/>
          <p:cNvSpPr>
            <a:spLocks noGrp="1"/>
          </p:cNvSpPr>
          <p:nvPr>
            <p:ph type="title" orient="vert"/>
          </p:nvPr>
        </p:nvSpPr>
        <p:spPr>
          <a:xfrm>
            <a:off x="4972050" y="2091268"/>
            <a:ext cx="1543050" cy="6481704"/>
          </a:xfrm>
        </p:spPr>
        <p:txBody>
          <a:bodyPr vert="eaVert" anchor="ctr"/>
          <a:lstStyle>
            <a:lvl1pPr algn="l">
              <a:defRPr>
                <a:solidFill>
                  <a:schemeClr val="tx2"/>
                </a:solidFill>
              </a:defRPr>
            </a:lvl1pPr>
          </a:lstStyle>
          <a:p>
            <a:r>
              <a:rPr lang="nl-NL"/>
              <a:t>Klik om de stijl te bewerken</a:t>
            </a:r>
            <a:endParaRPr lang="en-US" dirty="0"/>
          </a:p>
        </p:txBody>
      </p:sp>
      <p:sp>
        <p:nvSpPr>
          <p:cNvPr id="3" name="Vertical Text Placeholder 2"/>
          <p:cNvSpPr>
            <a:spLocks noGrp="1"/>
          </p:cNvSpPr>
          <p:nvPr>
            <p:ph type="body" orient="vert" idx="1"/>
          </p:nvPr>
        </p:nvSpPr>
        <p:spPr>
          <a:xfrm>
            <a:off x="342901" y="2091267"/>
            <a:ext cx="4514850" cy="6481705"/>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171450" y="330201"/>
            <a:ext cx="6521958" cy="356616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1"/>
          </a:p>
        </p:txBody>
      </p:sp>
      <p:grpSp>
        <p:nvGrpSpPr>
          <p:cNvPr id="8" name="Group 15"/>
          <p:cNvGrpSpPr>
            <a:grpSpLocks noChangeAspect="1"/>
          </p:cNvGrpSpPr>
          <p:nvPr/>
        </p:nvGrpSpPr>
        <p:grpSpPr bwMode="hidden">
          <a:xfrm>
            <a:off x="158749" y="2425844"/>
            <a:ext cx="6542532" cy="1920928"/>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701"/>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701"/>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701"/>
            </a:p>
          </p:txBody>
        </p:sp>
      </p:grpSp>
      <p:sp>
        <p:nvSpPr>
          <p:cNvPr id="2" name="Title Placeholder 1"/>
          <p:cNvSpPr>
            <a:spLocks noGrp="1"/>
          </p:cNvSpPr>
          <p:nvPr>
            <p:ph type="title"/>
          </p:nvPr>
        </p:nvSpPr>
        <p:spPr>
          <a:xfrm>
            <a:off x="342900" y="488696"/>
            <a:ext cx="6172201" cy="1809496"/>
          </a:xfrm>
          <a:prstGeom prst="rect">
            <a:avLst/>
          </a:prstGeom>
        </p:spPr>
        <p:txBody>
          <a:bodyPr vert="horz" lIns="91440" tIns="45720" rIns="91440" bIns="45720" rtlCol="0" anchor="ctr">
            <a:normAutofit/>
          </a:bodyPr>
          <a:lstStyle/>
          <a:p>
            <a:r>
              <a:rPr lang="nl-NL"/>
              <a:t>Klik om de stijl te bewerken</a:t>
            </a:r>
            <a:endParaRPr lang="en-US" dirty="0"/>
          </a:p>
        </p:txBody>
      </p:sp>
      <p:sp>
        <p:nvSpPr>
          <p:cNvPr id="4" name="Date Placeholder 3"/>
          <p:cNvSpPr>
            <a:spLocks noGrp="1"/>
          </p:cNvSpPr>
          <p:nvPr>
            <p:ph type="dt" sz="half" idx="2"/>
          </p:nvPr>
        </p:nvSpPr>
        <p:spPr>
          <a:xfrm>
            <a:off x="3872754" y="9028016"/>
            <a:ext cx="2840018" cy="527403"/>
          </a:xfrm>
          <a:prstGeom prst="rect">
            <a:avLst/>
          </a:prstGeom>
        </p:spPr>
        <p:txBody>
          <a:bodyPr vert="horz" lIns="91440" tIns="45720" rIns="91440" bIns="45720" rtlCol="0" anchor="ctr"/>
          <a:lstStyle>
            <a:lvl1pPr algn="r">
              <a:defRPr sz="945">
                <a:solidFill>
                  <a:schemeClr val="tx2"/>
                </a:solidFill>
              </a:defRPr>
            </a:lvl1pPr>
          </a:lstStyle>
          <a:p>
            <a:fld id="{3D636C07-7E76-46D3-B86B-6AF7C60E533E}" type="datetimeFigureOut">
              <a:rPr lang="nl-NL" smtClean="0"/>
              <a:pPr/>
              <a:t>30-3-2026</a:t>
            </a:fld>
            <a:endParaRPr lang="nl-NL"/>
          </a:p>
        </p:txBody>
      </p:sp>
      <p:sp>
        <p:nvSpPr>
          <p:cNvPr id="5" name="Footer Placeholder 4"/>
          <p:cNvSpPr>
            <a:spLocks noGrp="1"/>
          </p:cNvSpPr>
          <p:nvPr>
            <p:ph type="ftr" sz="quarter" idx="3"/>
          </p:nvPr>
        </p:nvSpPr>
        <p:spPr>
          <a:xfrm>
            <a:off x="145229" y="9028016"/>
            <a:ext cx="2840018" cy="527403"/>
          </a:xfrm>
          <a:prstGeom prst="rect">
            <a:avLst/>
          </a:prstGeom>
        </p:spPr>
        <p:txBody>
          <a:bodyPr vert="horz" lIns="91440" tIns="45720" rIns="91440" bIns="45720" rtlCol="0" anchor="ctr"/>
          <a:lstStyle>
            <a:lvl1pPr algn="l">
              <a:defRPr sz="945">
                <a:solidFill>
                  <a:schemeClr val="tx2"/>
                </a:solidFill>
              </a:defRPr>
            </a:lvl1pPr>
          </a:lstStyle>
          <a:p>
            <a:endParaRPr lang="nl-NL"/>
          </a:p>
        </p:txBody>
      </p:sp>
      <p:sp>
        <p:nvSpPr>
          <p:cNvPr id="6" name="Slide Number Placeholder 5"/>
          <p:cNvSpPr>
            <a:spLocks noGrp="1"/>
          </p:cNvSpPr>
          <p:nvPr>
            <p:ph type="sldNum" sz="quarter" idx="4"/>
          </p:nvPr>
        </p:nvSpPr>
        <p:spPr>
          <a:xfrm>
            <a:off x="2993316" y="9028015"/>
            <a:ext cx="871370" cy="527403"/>
          </a:xfrm>
          <a:prstGeom prst="rect">
            <a:avLst/>
          </a:prstGeom>
        </p:spPr>
        <p:txBody>
          <a:bodyPr vert="horz" lIns="91440" tIns="45720" rIns="91440" bIns="45720" rtlCol="0" anchor="ctr"/>
          <a:lstStyle>
            <a:lvl1pPr algn="ctr">
              <a:defRPr sz="945">
                <a:solidFill>
                  <a:schemeClr val="tx2"/>
                </a:solidFill>
              </a:defRPr>
            </a:lvl1pPr>
          </a:lstStyle>
          <a:p>
            <a:fld id="{A9096D49-DAE3-40DE-93E0-41688E0A5016}" type="slidenum">
              <a:rPr lang="nl-NL" smtClean="0"/>
              <a:pPr/>
              <a:t>‹nr.›</a:t>
            </a:fld>
            <a:endParaRPr lang="nl-NL"/>
          </a:p>
        </p:txBody>
      </p:sp>
      <p:sp>
        <p:nvSpPr>
          <p:cNvPr id="3" name="Text Placeholder 2"/>
          <p:cNvSpPr>
            <a:spLocks noGrp="1"/>
          </p:cNvSpPr>
          <p:nvPr>
            <p:ph type="body" idx="1"/>
          </p:nvPr>
        </p:nvSpPr>
        <p:spPr>
          <a:xfrm>
            <a:off x="654052" y="3864564"/>
            <a:ext cx="5556250" cy="4984339"/>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864017" rtl="0" eaLnBrk="1" latinLnBrk="0" hangingPunct="1">
        <a:spcBef>
          <a:spcPct val="0"/>
        </a:spcBef>
        <a:buNone/>
        <a:defRPr sz="4158"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9205" indent="-259205" algn="l" defTabSz="864017" rtl="0" eaLnBrk="1" latinLnBrk="0" hangingPunct="1">
        <a:spcBef>
          <a:spcPct val="20000"/>
        </a:spcBef>
        <a:buClr>
          <a:schemeClr val="accent1"/>
        </a:buClr>
        <a:buSzPct val="100000"/>
        <a:buFont typeface="Symbol" pitchFamily="18" charset="2"/>
        <a:buChar char=""/>
        <a:defRPr sz="2268" kern="1200">
          <a:solidFill>
            <a:schemeClr val="tx2"/>
          </a:solidFill>
          <a:latin typeface="+mn-lt"/>
          <a:ea typeface="+mn-ea"/>
          <a:cs typeface="+mn-cs"/>
        </a:defRPr>
      </a:lvl1pPr>
      <a:lvl2pPr marL="544511" indent="-259205" algn="l" defTabSz="864017" rtl="0" eaLnBrk="1" latinLnBrk="0" hangingPunct="1">
        <a:spcBef>
          <a:spcPct val="20000"/>
        </a:spcBef>
        <a:buClr>
          <a:schemeClr val="accent1"/>
        </a:buClr>
        <a:buSzPct val="100000"/>
        <a:buFont typeface="Symbol" pitchFamily="18" charset="2"/>
        <a:buChar char=""/>
        <a:defRPr sz="2079" kern="1200">
          <a:solidFill>
            <a:schemeClr val="tx2"/>
          </a:solidFill>
          <a:latin typeface="+mn-lt"/>
          <a:ea typeface="+mn-ea"/>
          <a:cs typeface="+mn-cs"/>
        </a:defRPr>
      </a:lvl2pPr>
      <a:lvl3pPr marL="808516" indent="-216004" algn="l" defTabSz="864017" rtl="0" eaLnBrk="1" latinLnBrk="0" hangingPunct="1">
        <a:spcBef>
          <a:spcPct val="20000"/>
        </a:spcBef>
        <a:buClr>
          <a:schemeClr val="accent1"/>
        </a:buClr>
        <a:buSzPct val="100000"/>
        <a:buFont typeface="Symbol" pitchFamily="18" charset="2"/>
        <a:buChar char=""/>
        <a:defRPr sz="1890" kern="1200">
          <a:solidFill>
            <a:schemeClr val="tx2"/>
          </a:solidFill>
          <a:latin typeface="+mn-lt"/>
          <a:ea typeface="+mn-ea"/>
          <a:cs typeface="+mn-cs"/>
        </a:defRPr>
      </a:lvl3pPr>
      <a:lvl4pPr marL="1080021" indent="-216004" algn="l" defTabSz="864017" rtl="0" eaLnBrk="1" latinLnBrk="0" hangingPunct="1">
        <a:spcBef>
          <a:spcPct val="20000"/>
        </a:spcBef>
        <a:buClr>
          <a:schemeClr val="accent1"/>
        </a:buClr>
        <a:buSzPct val="100000"/>
        <a:buFont typeface="Symbol" pitchFamily="18" charset="2"/>
        <a:buChar char=""/>
        <a:defRPr sz="1701" kern="1200">
          <a:solidFill>
            <a:schemeClr val="tx2"/>
          </a:solidFill>
          <a:latin typeface="+mn-lt"/>
          <a:ea typeface="+mn-ea"/>
          <a:cs typeface="+mn-cs"/>
        </a:defRPr>
      </a:lvl4pPr>
      <a:lvl5pPr marL="1382426" indent="-216004" algn="l" defTabSz="864017" rtl="0" eaLnBrk="1" latinLnBrk="0" hangingPunct="1">
        <a:spcBef>
          <a:spcPct val="20000"/>
        </a:spcBef>
        <a:buClr>
          <a:schemeClr val="accent1"/>
        </a:buClr>
        <a:buSzPct val="100000"/>
        <a:buFont typeface="Symbol" pitchFamily="18" charset="2"/>
        <a:buChar char=""/>
        <a:defRPr sz="1512" kern="1200">
          <a:solidFill>
            <a:schemeClr val="tx2"/>
          </a:solidFill>
          <a:latin typeface="+mn-lt"/>
          <a:ea typeface="+mn-ea"/>
          <a:cs typeface="+mn-cs"/>
        </a:defRPr>
      </a:lvl5pPr>
      <a:lvl6pPr marL="1684832" indent="-216004" algn="l" defTabSz="864017" rtl="0" eaLnBrk="1" latinLnBrk="0" hangingPunct="1">
        <a:spcBef>
          <a:spcPts val="363"/>
        </a:spcBef>
        <a:buClr>
          <a:schemeClr val="accent1"/>
        </a:buClr>
        <a:buFont typeface="Symbol" pitchFamily="18" charset="2"/>
        <a:buChar char="*"/>
        <a:defRPr sz="1323" kern="1200">
          <a:solidFill>
            <a:schemeClr val="tx2"/>
          </a:solidFill>
          <a:latin typeface="+mn-lt"/>
          <a:ea typeface="+mn-ea"/>
          <a:cs typeface="+mn-cs"/>
        </a:defRPr>
      </a:lvl6pPr>
      <a:lvl7pPr marL="1987238" indent="-216004" algn="l" defTabSz="864017" rtl="0" eaLnBrk="1" latinLnBrk="0" hangingPunct="1">
        <a:spcBef>
          <a:spcPts val="363"/>
        </a:spcBef>
        <a:buClr>
          <a:schemeClr val="accent1"/>
        </a:buClr>
        <a:buFont typeface="Symbol" pitchFamily="18" charset="2"/>
        <a:buChar char="*"/>
        <a:defRPr sz="1323" kern="1200">
          <a:solidFill>
            <a:schemeClr val="tx2"/>
          </a:solidFill>
          <a:latin typeface="+mn-lt"/>
          <a:ea typeface="+mn-ea"/>
          <a:cs typeface="+mn-cs"/>
        </a:defRPr>
      </a:lvl7pPr>
      <a:lvl8pPr marL="2289644" indent="-216004" algn="l" defTabSz="864017" rtl="0" eaLnBrk="1" latinLnBrk="0" hangingPunct="1">
        <a:spcBef>
          <a:spcPts val="363"/>
        </a:spcBef>
        <a:buClr>
          <a:schemeClr val="accent1"/>
        </a:buClr>
        <a:buFont typeface="Symbol" pitchFamily="18" charset="2"/>
        <a:buChar char="*"/>
        <a:defRPr sz="1323" kern="1200">
          <a:solidFill>
            <a:schemeClr val="tx2"/>
          </a:solidFill>
          <a:latin typeface="+mn-lt"/>
          <a:ea typeface="+mn-ea"/>
          <a:cs typeface="+mn-cs"/>
        </a:defRPr>
      </a:lvl8pPr>
      <a:lvl9pPr marL="2592050" indent="-216004" algn="l" defTabSz="864017" rtl="0" eaLnBrk="1" latinLnBrk="0" hangingPunct="1">
        <a:spcBef>
          <a:spcPts val="363"/>
        </a:spcBef>
        <a:buClr>
          <a:schemeClr val="accent1"/>
        </a:buClr>
        <a:buFont typeface="Symbol" pitchFamily="18" charset="2"/>
        <a:buChar char="*"/>
        <a:defRPr sz="1323" kern="1200">
          <a:solidFill>
            <a:schemeClr val="tx2"/>
          </a:solidFill>
          <a:latin typeface="+mn-lt"/>
          <a:ea typeface="+mn-ea"/>
          <a:cs typeface="+mn-cs"/>
        </a:defRPr>
      </a:lvl9pPr>
    </p:bodyStyle>
    <p:otherStyle>
      <a:defPPr>
        <a:defRPr lang="en-US"/>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hyperlink" Target="mailto:zottegem@nzvl.be" TargetMode="External"/><Relationship Id="rId3" Type="http://schemas.openxmlformats.org/officeDocument/2006/relationships/hyperlink" Target="http://www.zottegem.be/" TargetMode="External"/><Relationship Id="rId7" Type="http://schemas.openxmlformats.org/officeDocument/2006/relationships/hyperlink" Target="http://www.lm-ml.be/" TargetMode="External"/><Relationship Id="rId2" Type="http://schemas.openxmlformats.org/officeDocument/2006/relationships/hyperlink" Target="mailto:sociaalhuis@ocmw.zottegem.be" TargetMode="External"/><Relationship Id="rId1" Type="http://schemas.openxmlformats.org/officeDocument/2006/relationships/slideLayout" Target="../slideLayouts/slideLayout6.xml"/><Relationship Id="rId6" Type="http://schemas.openxmlformats.org/officeDocument/2006/relationships/hyperlink" Target="http://www.cm.be/" TargetMode="External"/><Relationship Id="rId11" Type="http://schemas.openxmlformats.org/officeDocument/2006/relationships/hyperlink" Target="mailto:ldcegmont@ocmw.zottegem.be" TargetMode="External"/><Relationship Id="rId5" Type="http://schemas.openxmlformats.org/officeDocument/2006/relationships/hyperlink" Target="http://www.caw.be/" TargetMode="External"/><Relationship Id="rId10" Type="http://schemas.openxmlformats.org/officeDocument/2006/relationships/hyperlink" Target="http://www.helan.be/" TargetMode="External"/><Relationship Id="rId4" Type="http://schemas.openxmlformats.org/officeDocument/2006/relationships/hyperlink" Target="mailto:Onthaal.zottegem@cawoostvlaanderen.be" TargetMode="External"/><Relationship Id="rId9" Type="http://schemas.openxmlformats.org/officeDocument/2006/relationships/hyperlink" Target="http://www.nzvl.be/"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mailto:info@sezz.be" TargetMode="External"/><Relationship Id="rId7" Type="http://schemas.openxmlformats.org/officeDocument/2006/relationships/hyperlink" Target="http://www.debronzorgtvooru.be/" TargetMode="External"/><Relationship Id="rId2" Type="http://schemas.openxmlformats.org/officeDocument/2006/relationships/image" Target="../media/image12.png"/><Relationship Id="rId1" Type="http://schemas.openxmlformats.org/officeDocument/2006/relationships/slideLayout" Target="../slideLayouts/slideLayout6.xml"/><Relationship Id="rId6" Type="http://schemas.openxmlformats.org/officeDocument/2006/relationships/hyperlink" Target="mailto:administratie.debron@sezz.be" TargetMode="External"/><Relationship Id="rId5" Type="http://schemas.openxmlformats.org/officeDocument/2006/relationships/hyperlink" Target="http://www.gpn-ggz-vlaamseardennen.gpn.be/" TargetMode="External"/><Relationship Id="rId4" Type="http://schemas.openxmlformats.org/officeDocument/2006/relationships/hyperlink" Target="http://www.sezz.be/"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hyperlink" Target="http://www.cawoostvlaanderen.be/" TargetMode="Externa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hyperlink" Target="http://www.centrageestelijkegezondheidszorg.be/" TargetMode="Externa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jpeg"/><Relationship Id="rId2" Type="http://schemas.openxmlformats.org/officeDocument/2006/relationships/image" Target="../media/image1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hyperlink" Target="http://www.i-mens.be/" TargetMode="Externa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6.xml"/><Relationship Id="rId6" Type="http://schemas.openxmlformats.org/officeDocument/2006/relationships/image" Target="../media/image21.jpeg"/><Relationship Id="rId5" Type="http://schemas.openxmlformats.org/officeDocument/2006/relationships/image" Target="../media/image28.png"/><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hyperlink" Target="http://www.familiehulp.be/" TargetMode="External"/><Relationship Id="rId7" Type="http://schemas.openxmlformats.org/officeDocument/2006/relationships/hyperlink" Target="mailto:info@kraamkaravaan.be" TargetMode="External"/><Relationship Id="rId2" Type="http://schemas.openxmlformats.org/officeDocument/2006/relationships/hyperlink" Target="mailto:info@goed-wonen.be" TargetMode="External"/><Relationship Id="rId1" Type="http://schemas.openxmlformats.org/officeDocument/2006/relationships/slideLayout" Target="../slideLayouts/slideLayout6.xml"/><Relationship Id="rId6" Type="http://schemas.openxmlformats.org/officeDocument/2006/relationships/hyperlink" Target="http://www.solidaris-vlaanderen.be/" TargetMode="External"/><Relationship Id="rId5" Type="http://schemas.openxmlformats.org/officeDocument/2006/relationships/hyperlink" Target="http://www.helan.be/" TargetMode="External"/><Relationship Id="rId4" Type="http://schemas.openxmlformats.org/officeDocument/2006/relationships/hyperlink" Target="http://www.i-mens.be/"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hyperlink" Target="http://www.familiehulp.be/" TargetMode="External"/><Relationship Id="rId2" Type="http://schemas.openxmlformats.org/officeDocument/2006/relationships/hyperlink" Target="mailto:info@goed-wonen.be" TargetMode="Externa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hyperlink" Target="mailto:info@goed-wonen.be" TargetMode="External"/><Relationship Id="rId2" Type="http://schemas.openxmlformats.org/officeDocument/2006/relationships/image" Target="../media/image32.png"/><Relationship Id="rId1" Type="http://schemas.openxmlformats.org/officeDocument/2006/relationships/slideLayout" Target="../slideLayouts/slideLayout6.xml"/><Relationship Id="rId5" Type="http://schemas.openxmlformats.org/officeDocument/2006/relationships/hyperlink" Target="http://www.goudengids.be/" TargetMode="External"/><Relationship Id="rId4" Type="http://schemas.openxmlformats.org/officeDocument/2006/relationships/hyperlink" Target="http://www.i-mens.be/"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www.zottegem.be/" TargetMode="External"/><Relationship Id="rId2" Type="http://schemas.openxmlformats.org/officeDocument/2006/relationships/image" Target="../media/image33.png"/><Relationship Id="rId1" Type="http://schemas.openxmlformats.org/officeDocument/2006/relationships/slideLayout" Target="../slideLayouts/slideLayout6.xml"/><Relationship Id="rId4" Type="http://schemas.openxmlformats.org/officeDocument/2006/relationships/image" Target="../media/image34.png"/></Relationships>
</file>

<file path=ppt/slides/_rels/slide32.xml.rels><?xml version="1.0" encoding="UTF-8" standalone="yes"?>
<Relationships xmlns="http://schemas.openxmlformats.org/package/2006/relationships"><Relationship Id="rId2" Type="http://schemas.openxmlformats.org/officeDocument/2006/relationships/hyperlink" Target="mailto:wijkwerken@zottegem.be" TargetMode="Externa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6.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8" Type="http://schemas.openxmlformats.org/officeDocument/2006/relationships/hyperlink" Target="mailto:info@nzvl.be" TargetMode="External"/><Relationship Id="rId3" Type="http://schemas.openxmlformats.org/officeDocument/2006/relationships/hyperlink" Target="mailto:zottegem@lmzorgshop.be" TargetMode="External"/><Relationship Id="rId7" Type="http://schemas.openxmlformats.org/officeDocument/2006/relationships/hyperlink" Target="http://www.nzvl.be/" TargetMode="External"/><Relationship Id="rId2" Type="http://schemas.openxmlformats.org/officeDocument/2006/relationships/hyperlink" Target="http://www.lm.be/" TargetMode="External"/><Relationship Id="rId1" Type="http://schemas.openxmlformats.org/officeDocument/2006/relationships/slideLayout" Target="../slideLayouts/slideLayout6.xml"/><Relationship Id="rId6" Type="http://schemas.openxmlformats.org/officeDocument/2006/relationships/hyperlink" Target="mailto:oostvlaanderen@zorgenmeer.be" TargetMode="External"/><Relationship Id="rId11" Type="http://schemas.openxmlformats.org/officeDocument/2006/relationships/image" Target="../media/image41.jpeg"/><Relationship Id="rId5" Type="http://schemas.openxmlformats.org/officeDocument/2006/relationships/hyperlink" Target="mailto:info@thuiszorgwinkelzottegem.be" TargetMode="External"/><Relationship Id="rId10" Type="http://schemas.openxmlformats.org/officeDocument/2006/relationships/hyperlink" Target="http://www.comfoplus.be/winkels/aalst" TargetMode="External"/><Relationship Id="rId4" Type="http://schemas.openxmlformats.org/officeDocument/2006/relationships/hyperlink" Target="http://www.thuiszorgwinkelzottegem.be/" TargetMode="External"/><Relationship Id="rId9" Type="http://schemas.openxmlformats.org/officeDocument/2006/relationships/hyperlink" Target="mailto:info@comfoplus.be"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hyperlink" Target="http://www.okra.be/info-en-advies/zorgrecht" TargetMode="External"/><Relationship Id="rId2" Type="http://schemas.openxmlformats.org/officeDocument/2006/relationships/hyperlink" Target="mailto:zorgrecht@okra.be" TargetMode="Externa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hyperlink" Target="http://www.praatcafedementie.be/" TargetMode="External"/><Relationship Id="rId2" Type="http://schemas.openxmlformats.org/officeDocument/2006/relationships/hyperlink" Target="http://www.dementie.be/" TargetMode="Externa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46.emf"/><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hyperlink" Target="http://www.praatcafedementie.be/" TargetMode="External"/><Relationship Id="rId2" Type="http://schemas.openxmlformats.org/officeDocument/2006/relationships/slideLayout" Target="../slideLayouts/slideLayout6.xml"/><Relationship Id="rId1" Type="http://schemas.openxmlformats.org/officeDocument/2006/relationships/themeOverride" Target="../theme/themeOverride1.xml"/><Relationship Id="rId5" Type="http://schemas.openxmlformats.org/officeDocument/2006/relationships/image" Target="../media/image49.png"/><Relationship Id="rId4" Type="http://schemas.openxmlformats.org/officeDocument/2006/relationships/image" Target="../media/image48.png"/></Relationships>
</file>

<file path=ppt/slides/_rels/slide4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slideLayout" Target="../slideLayouts/slideLayout6.xml"/><Relationship Id="rId1" Type="http://schemas.openxmlformats.org/officeDocument/2006/relationships/themeOverride" Target="../theme/themeOverride2.xml"/><Relationship Id="rId5" Type="http://schemas.openxmlformats.org/officeDocument/2006/relationships/image" Target="../media/image52.png"/><Relationship Id="rId4" Type="http://schemas.openxmlformats.org/officeDocument/2006/relationships/image" Target="../media/image51.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hyperlink" Target="http://www.i-mens.be/" TargetMode="External"/><Relationship Id="rId2" Type="http://schemas.openxmlformats.org/officeDocument/2006/relationships/hyperlink" Target="mailto:wijkwerken@zottegem.be" TargetMode="External"/><Relationship Id="rId1" Type="http://schemas.openxmlformats.org/officeDocument/2006/relationships/slideLayout" Target="../slideLayouts/slideLayout6.xml"/><Relationship Id="rId4" Type="http://schemas.openxmlformats.org/officeDocument/2006/relationships/image" Target="../media/image53.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hyperlink" Target="mailto:administratie.debron@sezz.be" TargetMode="External"/><Relationship Id="rId2" Type="http://schemas.openxmlformats.org/officeDocument/2006/relationships/hyperlink" Target="http://www.wzcbruggenpark.be/" TargetMode="External"/><Relationship Id="rId1" Type="http://schemas.openxmlformats.org/officeDocument/2006/relationships/slideLayout" Target="../slideLayouts/slideLayout6.xml"/><Relationship Id="rId4" Type="http://schemas.openxmlformats.org/officeDocument/2006/relationships/hyperlink" Target="http://www.debronzorgtvooru.be/" TargetMode="External"/></Relationships>
</file>

<file path=ppt/slides/_rels/slide5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hyperlink" Target="http://www.ik/" TargetMode="External"/><Relationship Id="rId2" Type="http://schemas.openxmlformats.org/officeDocument/2006/relationships/hyperlink" Target="http://www.wzcbruggenpark.be/" TargetMode="External"/><Relationship Id="rId1" Type="http://schemas.openxmlformats.org/officeDocument/2006/relationships/slideLayout" Target="../slideLayouts/slideLayout6.xml"/><Relationship Id="rId6" Type="http://schemas.openxmlformats.org/officeDocument/2006/relationships/hyperlink" Target="http://www.woonzorgweb.be/serviceflats/oost-vlaanderen/zottegem" TargetMode="External"/><Relationship Id="rId5" Type="http://schemas.openxmlformats.org/officeDocument/2006/relationships/hyperlink" Target="http://www.residentie-leon.be/" TargetMode="External"/><Relationship Id="rId4" Type="http://schemas.openxmlformats.org/officeDocument/2006/relationships/hyperlink" Target="http://www.debronzorgtvooru.be/" TargetMode="Externa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6.xml"/><Relationship Id="rId5" Type="http://schemas.openxmlformats.org/officeDocument/2006/relationships/image" Target="../media/image58.jpeg"/><Relationship Id="rId4" Type="http://schemas.openxmlformats.org/officeDocument/2006/relationships/image" Target="../media/image57.jpeg"/></Relationships>
</file>

<file path=ppt/slides/_rels/slide5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hyperlink" Target="mailto:info@wzcbruggenpark.be" TargetMode="External"/><Relationship Id="rId1" Type="http://schemas.openxmlformats.org/officeDocument/2006/relationships/slideLayout" Target="../slideLayouts/slideLayout6.xml"/><Relationship Id="rId4" Type="http://schemas.openxmlformats.org/officeDocument/2006/relationships/image" Target="../media/image60.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61.png"/><Relationship Id="rId1" Type="http://schemas.openxmlformats.org/officeDocument/2006/relationships/slideLayout" Target="../slideLayouts/slideLayout7.xml"/><Relationship Id="rId5" Type="http://schemas.openxmlformats.org/officeDocument/2006/relationships/image" Target="../media/image63.png"/><Relationship Id="rId4" Type="http://schemas.openxmlformats.org/officeDocument/2006/relationships/image" Target="../media/image62.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AutoShape 4" descr="Afbeeldingsresultaat voor logo stad zottegem"/>
          <p:cNvSpPr>
            <a:spLocks noChangeAspect="1" noChangeArrowheads="1"/>
          </p:cNvSpPr>
          <p:nvPr/>
        </p:nvSpPr>
        <p:spPr bwMode="auto">
          <a:xfrm>
            <a:off x="188912" y="496381"/>
            <a:ext cx="288008" cy="288009"/>
          </a:xfrm>
          <a:prstGeom prst="rect">
            <a:avLst/>
          </a:prstGeom>
          <a:noFill/>
        </p:spPr>
        <p:txBody>
          <a:bodyPr vert="horz" wrap="square" lIns="86402" tIns="43201" rIns="86402" bIns="43201" numCol="1" anchor="t" anchorCtr="0" compatLnSpc="1">
            <a:prstTxWarp prst="textNoShape">
              <a:avLst/>
            </a:prstTxWarp>
          </a:bodyPr>
          <a:lstStyle/>
          <a:p>
            <a:endParaRPr lang="nl-BE" sz="1701" dirty="0"/>
          </a:p>
        </p:txBody>
      </p:sp>
      <p:sp>
        <p:nvSpPr>
          <p:cNvPr id="6" name="Rechthoek 5">
            <a:extLst>
              <a:ext uri="{FF2B5EF4-FFF2-40B4-BE49-F238E27FC236}">
                <a16:creationId xmlns:a16="http://schemas.microsoft.com/office/drawing/2014/main" id="{8C3C65C7-71EB-43ED-A91C-36511DBC1199}"/>
              </a:ext>
            </a:extLst>
          </p:cNvPr>
          <p:cNvSpPr/>
          <p:nvPr/>
        </p:nvSpPr>
        <p:spPr>
          <a:xfrm>
            <a:off x="367160" y="825198"/>
            <a:ext cx="6123680" cy="2894190"/>
          </a:xfrm>
          <a:prstGeom prst="rect">
            <a:avLst/>
          </a:prstGeom>
        </p:spPr>
        <p:txBody>
          <a:bodyPr wrap="square">
            <a:spAutoFit/>
          </a:bodyPr>
          <a:lstStyle/>
          <a:p>
            <a:pPr algn="ctr">
              <a:lnSpc>
                <a:spcPct val="119000"/>
              </a:lnSpc>
            </a:pPr>
            <a:r>
              <a:rPr lang="nl-BE" sz="9071" kern="1400" dirty="0">
                <a:ln w="12700" cap="flat" cmpd="sng">
                  <a:solidFill>
                    <a:srgbClr val="FFC000"/>
                  </a:solidFill>
                  <a:prstDash val="solid"/>
                  <a:round/>
                </a:ln>
                <a:solidFill>
                  <a:srgbClr val="FFC000"/>
                </a:solidFill>
                <a:latin typeface="Hind Medium" panose="02000000000000000000" pitchFamily="2" charset="0"/>
                <a:cs typeface="Hind Medium" panose="02000000000000000000" pitchFamily="2" charset="0"/>
              </a:rPr>
              <a:t>Zorgwijzer</a:t>
            </a:r>
            <a:endParaRPr lang="nl-BE" sz="756" kern="1400" dirty="0">
              <a:solidFill>
                <a:srgbClr val="FFC000"/>
              </a:solidFill>
              <a:latin typeface="Hind Medium" panose="02000000000000000000" pitchFamily="2" charset="0"/>
              <a:cs typeface="Hind Medium" panose="02000000000000000000" pitchFamily="2" charset="0"/>
            </a:endParaRPr>
          </a:p>
          <a:p>
            <a:pPr algn="ctr">
              <a:lnSpc>
                <a:spcPct val="119000"/>
              </a:lnSpc>
              <a:spcAft>
                <a:spcPts val="567"/>
              </a:spcAft>
            </a:pPr>
            <a:r>
              <a:rPr lang="nl-BE" sz="5102" kern="1400" dirty="0">
                <a:solidFill>
                  <a:srgbClr val="FFFFFF"/>
                </a:solidFill>
                <a:latin typeface="Calibri" panose="020F0502020204030204" pitchFamily="34" charset="0"/>
              </a:rPr>
              <a:t> </a:t>
            </a:r>
            <a:endParaRPr lang="nl-BE" sz="756" kern="1400" dirty="0">
              <a:solidFill>
                <a:srgbClr val="000000"/>
              </a:solidFill>
              <a:latin typeface="Calibri" panose="020F0502020204030204" pitchFamily="34" charset="0"/>
            </a:endParaRPr>
          </a:p>
          <a:p>
            <a:pPr>
              <a:lnSpc>
                <a:spcPct val="119000"/>
              </a:lnSpc>
              <a:spcAft>
                <a:spcPts val="567"/>
              </a:spcAft>
            </a:pPr>
            <a:r>
              <a:rPr lang="nl-BE" sz="756" kern="1400" dirty="0">
                <a:solidFill>
                  <a:srgbClr val="000000"/>
                </a:solidFill>
                <a:latin typeface="Calibri" panose="020F0502020204030204" pitchFamily="34" charset="0"/>
              </a:rPr>
              <a:t> </a:t>
            </a:r>
          </a:p>
        </p:txBody>
      </p:sp>
      <p:grpSp>
        <p:nvGrpSpPr>
          <p:cNvPr id="5" name="Groep 4">
            <a:extLst>
              <a:ext uri="{FF2B5EF4-FFF2-40B4-BE49-F238E27FC236}">
                <a16:creationId xmlns:a16="http://schemas.microsoft.com/office/drawing/2014/main" id="{6BCC9570-B208-5CEA-3DF5-C776D217879A}"/>
              </a:ext>
            </a:extLst>
          </p:cNvPr>
          <p:cNvGrpSpPr/>
          <p:nvPr/>
        </p:nvGrpSpPr>
        <p:grpSpPr>
          <a:xfrm>
            <a:off x="555551" y="4160912"/>
            <a:ext cx="5746898" cy="3828272"/>
            <a:chOff x="555551" y="3743301"/>
            <a:chExt cx="5746898" cy="3828272"/>
          </a:xfrm>
        </p:grpSpPr>
        <p:pic>
          <p:nvPicPr>
            <p:cNvPr id="3" name="Afbeelding 2" descr="Afbeelding met tekst&#10;&#10;Automatisch gegenereerde beschrijving">
              <a:extLst>
                <a:ext uri="{FF2B5EF4-FFF2-40B4-BE49-F238E27FC236}">
                  <a16:creationId xmlns:a16="http://schemas.microsoft.com/office/drawing/2014/main" id="{ACC3D9F0-2AE9-45F2-BE34-B2AFFF0D0A5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5551" y="3743301"/>
              <a:ext cx="5746898" cy="38282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Tekstvak 3">
              <a:extLst>
                <a:ext uri="{FF2B5EF4-FFF2-40B4-BE49-F238E27FC236}">
                  <a16:creationId xmlns:a16="http://schemas.microsoft.com/office/drawing/2014/main" id="{26F30479-C0BD-499C-AA0B-56839DD03201}"/>
                </a:ext>
              </a:extLst>
            </p:cNvPr>
            <p:cNvSpPr txBox="1"/>
            <p:nvPr/>
          </p:nvSpPr>
          <p:spPr>
            <a:xfrm>
              <a:off x="3709963" y="4338838"/>
              <a:ext cx="1496900" cy="383182"/>
            </a:xfrm>
            <a:prstGeom prst="rect">
              <a:avLst/>
            </a:prstGeom>
            <a:noFill/>
          </p:spPr>
          <p:txBody>
            <a:bodyPr wrap="square" rtlCol="0">
              <a:spAutoFit/>
            </a:bodyPr>
            <a:lstStyle/>
            <a:p>
              <a:r>
                <a:rPr lang="nl-BE" sz="1900" b="1" dirty="0">
                  <a:solidFill>
                    <a:schemeClr val="bg1"/>
                  </a:solidFill>
                  <a:latin typeface="Hind" panose="02000000000000000000" pitchFamily="2" charset="0"/>
                  <a:cs typeface="Hind" panose="02000000000000000000" pitchFamily="2" charset="0"/>
                </a:rPr>
                <a:t>Mantelzorg</a:t>
              </a:r>
            </a:p>
          </p:txBody>
        </p:sp>
        <p:sp>
          <p:nvSpPr>
            <p:cNvPr id="11" name="Tekstvak 10">
              <a:extLst>
                <a:ext uri="{FF2B5EF4-FFF2-40B4-BE49-F238E27FC236}">
                  <a16:creationId xmlns:a16="http://schemas.microsoft.com/office/drawing/2014/main" id="{27BA97CC-469D-41B5-A02D-60256884D5FC}"/>
                </a:ext>
              </a:extLst>
            </p:cNvPr>
            <p:cNvSpPr txBox="1"/>
            <p:nvPr/>
          </p:nvSpPr>
          <p:spPr>
            <a:xfrm>
              <a:off x="3714812" y="5503666"/>
              <a:ext cx="1496900" cy="383182"/>
            </a:xfrm>
            <a:prstGeom prst="rect">
              <a:avLst/>
            </a:prstGeom>
            <a:noFill/>
          </p:spPr>
          <p:txBody>
            <a:bodyPr wrap="square" rtlCol="0">
              <a:spAutoFit/>
            </a:bodyPr>
            <a:lstStyle/>
            <a:p>
              <a:r>
                <a:rPr lang="nl-BE" sz="1900" b="1" dirty="0">
                  <a:solidFill>
                    <a:schemeClr val="bg1"/>
                  </a:solidFill>
                  <a:latin typeface="Hind" panose="02000000000000000000" pitchFamily="2" charset="0"/>
                  <a:cs typeface="Hind" panose="02000000000000000000" pitchFamily="2" charset="0"/>
                </a:rPr>
                <a:t>Premies</a:t>
              </a:r>
            </a:p>
          </p:txBody>
        </p:sp>
        <p:sp>
          <p:nvSpPr>
            <p:cNvPr id="12" name="Tekstvak 11">
              <a:extLst>
                <a:ext uri="{FF2B5EF4-FFF2-40B4-BE49-F238E27FC236}">
                  <a16:creationId xmlns:a16="http://schemas.microsoft.com/office/drawing/2014/main" id="{ED28C324-6A78-486A-8FD1-0839B6D43183}"/>
                </a:ext>
              </a:extLst>
            </p:cNvPr>
            <p:cNvSpPr txBox="1"/>
            <p:nvPr/>
          </p:nvSpPr>
          <p:spPr>
            <a:xfrm>
              <a:off x="3720132" y="6730058"/>
              <a:ext cx="1496900" cy="383182"/>
            </a:xfrm>
            <a:prstGeom prst="rect">
              <a:avLst/>
            </a:prstGeom>
            <a:noFill/>
          </p:spPr>
          <p:txBody>
            <a:bodyPr wrap="square" rtlCol="0">
              <a:spAutoFit/>
            </a:bodyPr>
            <a:lstStyle/>
            <a:p>
              <a:r>
                <a:rPr lang="nl-BE" sz="1900" b="1" dirty="0">
                  <a:solidFill>
                    <a:schemeClr val="bg1"/>
                  </a:solidFill>
                  <a:latin typeface="Hind" panose="02000000000000000000" pitchFamily="2" charset="0"/>
                  <a:cs typeface="Hind" panose="02000000000000000000" pitchFamily="2" charset="0"/>
                </a:rPr>
                <a:t>Thuiszorg</a:t>
              </a:r>
            </a:p>
          </p:txBody>
        </p:sp>
        <p:sp>
          <p:nvSpPr>
            <p:cNvPr id="13" name="Tekstvak 12">
              <a:extLst>
                <a:ext uri="{FF2B5EF4-FFF2-40B4-BE49-F238E27FC236}">
                  <a16:creationId xmlns:a16="http://schemas.microsoft.com/office/drawing/2014/main" id="{DA7DE69D-ED57-40C3-921F-DA199EA3B893}"/>
                </a:ext>
              </a:extLst>
            </p:cNvPr>
            <p:cNvSpPr txBox="1"/>
            <p:nvPr/>
          </p:nvSpPr>
          <p:spPr>
            <a:xfrm>
              <a:off x="1136784" y="6728519"/>
              <a:ext cx="2220208" cy="384721"/>
            </a:xfrm>
            <a:prstGeom prst="rect">
              <a:avLst/>
            </a:prstGeom>
            <a:noFill/>
          </p:spPr>
          <p:txBody>
            <a:bodyPr wrap="square" rtlCol="0">
              <a:spAutoFit/>
            </a:bodyPr>
            <a:lstStyle/>
            <a:p>
              <a:r>
                <a:rPr lang="nl-BE" sz="1900" b="1" dirty="0">
                  <a:solidFill>
                    <a:schemeClr val="bg1"/>
                  </a:solidFill>
                  <a:latin typeface="Hind" panose="02000000000000000000" pitchFamily="2" charset="0"/>
                  <a:cs typeface="Hind" panose="02000000000000000000" pitchFamily="2" charset="0"/>
                </a:rPr>
                <a:t>Gezondheidszorg</a:t>
              </a:r>
            </a:p>
          </p:txBody>
        </p:sp>
        <p:sp>
          <p:nvSpPr>
            <p:cNvPr id="14" name="Tekstvak 13">
              <a:extLst>
                <a:ext uri="{FF2B5EF4-FFF2-40B4-BE49-F238E27FC236}">
                  <a16:creationId xmlns:a16="http://schemas.microsoft.com/office/drawing/2014/main" id="{1EB1DA3B-3C1D-4249-B9A8-2AF52DE330BE}"/>
                </a:ext>
              </a:extLst>
            </p:cNvPr>
            <p:cNvSpPr txBox="1"/>
            <p:nvPr/>
          </p:nvSpPr>
          <p:spPr>
            <a:xfrm>
              <a:off x="1382071" y="5533678"/>
              <a:ext cx="1865982" cy="383182"/>
            </a:xfrm>
            <a:prstGeom prst="rect">
              <a:avLst/>
            </a:prstGeom>
            <a:noFill/>
          </p:spPr>
          <p:txBody>
            <a:bodyPr wrap="square" rtlCol="0">
              <a:spAutoFit/>
            </a:bodyPr>
            <a:lstStyle/>
            <a:p>
              <a:r>
                <a:rPr lang="nl-BE" sz="1900" b="1" dirty="0">
                  <a:solidFill>
                    <a:schemeClr val="bg1"/>
                  </a:solidFill>
                  <a:latin typeface="Hind" panose="02000000000000000000" pitchFamily="2" charset="0"/>
                  <a:cs typeface="Hind" panose="02000000000000000000" pitchFamily="2" charset="0"/>
                </a:rPr>
                <a:t>Hulpmiddelen</a:t>
              </a:r>
            </a:p>
          </p:txBody>
        </p:sp>
        <p:sp>
          <p:nvSpPr>
            <p:cNvPr id="15" name="Tekstvak 14">
              <a:extLst>
                <a:ext uri="{FF2B5EF4-FFF2-40B4-BE49-F238E27FC236}">
                  <a16:creationId xmlns:a16="http://schemas.microsoft.com/office/drawing/2014/main" id="{223BB1B1-8F81-4D08-8C56-EB9E039688BE}"/>
                </a:ext>
              </a:extLst>
            </p:cNvPr>
            <p:cNvSpPr txBox="1"/>
            <p:nvPr/>
          </p:nvSpPr>
          <p:spPr>
            <a:xfrm>
              <a:off x="1813028" y="4338838"/>
              <a:ext cx="1387908" cy="383182"/>
            </a:xfrm>
            <a:prstGeom prst="rect">
              <a:avLst/>
            </a:prstGeom>
            <a:noFill/>
          </p:spPr>
          <p:txBody>
            <a:bodyPr wrap="square" rtlCol="0">
              <a:spAutoFit/>
            </a:bodyPr>
            <a:lstStyle/>
            <a:p>
              <a:r>
                <a:rPr lang="nl-BE" sz="1900" b="1" dirty="0">
                  <a:solidFill>
                    <a:schemeClr val="bg1"/>
                  </a:solidFill>
                  <a:latin typeface="Hind" panose="02000000000000000000" pitchFamily="2" charset="0"/>
                  <a:cs typeface="Hind" panose="02000000000000000000" pitchFamily="2" charset="0"/>
                </a:rPr>
                <a:t>Informatie</a:t>
              </a:r>
            </a:p>
          </p:txBody>
        </p:sp>
      </p:grpSp>
      <p:sp>
        <p:nvSpPr>
          <p:cNvPr id="2" name="Tekstvak 1">
            <a:extLst>
              <a:ext uri="{FF2B5EF4-FFF2-40B4-BE49-F238E27FC236}">
                <a16:creationId xmlns:a16="http://schemas.microsoft.com/office/drawing/2014/main" id="{6A717F5D-0896-43AC-8BC6-54E9A4972168}"/>
              </a:ext>
            </a:extLst>
          </p:cNvPr>
          <p:cNvSpPr txBox="1"/>
          <p:nvPr/>
        </p:nvSpPr>
        <p:spPr>
          <a:xfrm>
            <a:off x="546517" y="2469115"/>
            <a:ext cx="5755931" cy="892552"/>
          </a:xfrm>
          <a:prstGeom prst="rect">
            <a:avLst/>
          </a:prstGeom>
          <a:noFill/>
        </p:spPr>
        <p:txBody>
          <a:bodyPr wrap="square" rtlCol="0">
            <a:spAutoFit/>
          </a:bodyPr>
          <a:lstStyle/>
          <a:p>
            <a:pPr algn="ctr"/>
            <a:r>
              <a:rPr lang="nl-BE" sz="2600" kern="1400" dirty="0">
                <a:solidFill>
                  <a:schemeClr val="accent2">
                    <a:lumMod val="75000"/>
                  </a:schemeClr>
                </a:solidFill>
                <a:latin typeface="Hind Medium" panose="02000000000000000000" pitchFamily="2" charset="0"/>
              </a:rPr>
              <a:t>Voor elke vraag is er een antwoord</a:t>
            </a:r>
            <a:endParaRPr lang="nl-BE" sz="2600" kern="1400" dirty="0">
              <a:solidFill>
                <a:schemeClr val="accent2">
                  <a:lumMod val="75000"/>
                </a:schemeClr>
              </a:solidFill>
              <a:latin typeface="Calibri" panose="020F0502020204030204" pitchFamily="34" charset="0"/>
            </a:endParaRPr>
          </a:p>
          <a:p>
            <a:pPr algn="ctr"/>
            <a:endParaRPr lang="nl-BE" sz="2600" dirty="0"/>
          </a:p>
        </p:txBody>
      </p:sp>
      <p:pic>
        <p:nvPicPr>
          <p:cNvPr id="7" name="Afbeelding 6" descr="Afbeelding met tekening&#10;&#10;Automatisch gegenereerde beschrijving">
            <a:extLst>
              <a:ext uri="{FF2B5EF4-FFF2-40B4-BE49-F238E27FC236}">
                <a16:creationId xmlns:a16="http://schemas.microsoft.com/office/drawing/2014/main" id="{1A8DE331-00D1-4F61-9574-52DE306863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672" y="8430937"/>
            <a:ext cx="2726426" cy="1058567"/>
          </a:xfrm>
          <a:prstGeom prst="rect">
            <a:avLst/>
          </a:prstGeom>
        </p:spPr>
      </p:pic>
      <p:pic>
        <p:nvPicPr>
          <p:cNvPr id="10" name="Afbeelding 9" descr="Afbeelding met tekening, teken&#10;&#10;Automatisch gegenereerde beschrijving">
            <a:extLst>
              <a:ext uri="{FF2B5EF4-FFF2-40B4-BE49-F238E27FC236}">
                <a16:creationId xmlns:a16="http://schemas.microsoft.com/office/drawing/2014/main" id="{AE7C19B7-865F-495D-9CD5-E93ABA1DE8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29002" y="8221571"/>
            <a:ext cx="3079261" cy="1267932"/>
          </a:xfrm>
          <a:prstGeom prst="rect">
            <a:avLst/>
          </a:prstGeom>
        </p:spPr>
      </p:pic>
    </p:spTree>
    <p:extLst>
      <p:ext uri="{BB962C8B-B14F-4D97-AF65-F5344CB8AC3E}">
        <p14:creationId xmlns:p14="http://schemas.microsoft.com/office/powerpoint/2010/main" val="4570776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43561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vak 3"/>
          <p:cNvSpPr txBox="1"/>
          <p:nvPr/>
        </p:nvSpPr>
        <p:spPr>
          <a:xfrm>
            <a:off x="369000" y="2431758"/>
            <a:ext cx="6120000" cy="6480000"/>
          </a:xfrm>
          <a:prstGeom prst="rect">
            <a:avLst/>
          </a:prstGeom>
          <a:noFill/>
        </p:spPr>
        <p:txBody>
          <a:bodyPr wrap="square" rtlCol="0">
            <a:spAutoFit/>
          </a:bodyPr>
          <a:lstStyle/>
          <a:p>
            <a:r>
              <a:rPr lang="nl-BE" sz="1512" dirty="0">
                <a:latin typeface="Hind Light" panose="02000000000000000000" pitchFamily="2" charset="0"/>
                <a:cs typeface="Hind Light" panose="02000000000000000000" pitchFamily="2" charset="0"/>
              </a:rPr>
              <a:t>Beste </a:t>
            </a:r>
            <a:r>
              <a:rPr lang="nl-BE" sz="1512" dirty="0" err="1">
                <a:latin typeface="Hind Light" panose="02000000000000000000" pitchFamily="2" charset="0"/>
                <a:cs typeface="Hind Light" panose="02000000000000000000" pitchFamily="2" charset="0"/>
              </a:rPr>
              <a:t>Zottegemnaar</a:t>
            </a:r>
            <a:r>
              <a:rPr lang="nl-BE" sz="1512" dirty="0">
                <a:latin typeface="Hind Light" panose="02000000000000000000" pitchFamily="2" charset="0"/>
                <a:cs typeface="Hind Light" panose="02000000000000000000" pitchFamily="2" charset="0"/>
              </a:rPr>
              <a:t> </a:t>
            </a:r>
          </a:p>
          <a:p>
            <a:r>
              <a:rPr lang="nl-BE" sz="1512" dirty="0">
                <a:latin typeface="Hind Light" panose="02000000000000000000" pitchFamily="2" charset="0"/>
                <a:cs typeface="Hind Light" panose="02000000000000000000" pitchFamily="2" charset="0"/>
              </a:rPr>
              <a:t> </a:t>
            </a:r>
          </a:p>
          <a:p>
            <a:pPr algn="just"/>
            <a:r>
              <a:rPr lang="nl-BE" sz="1512" dirty="0">
                <a:latin typeface="Hind Light" panose="02000000000000000000" pitchFamily="2" charset="0"/>
                <a:cs typeface="Hind Light" panose="02000000000000000000" pitchFamily="2" charset="0"/>
              </a:rPr>
              <a:t>Onze Egmontstad zorgt voor jou!</a:t>
            </a:r>
          </a:p>
          <a:p>
            <a:pPr algn="just"/>
            <a:endParaRPr lang="nl-BE" sz="1512" dirty="0">
              <a:latin typeface="Hind Light" panose="02000000000000000000" pitchFamily="2" charset="0"/>
              <a:cs typeface="Hind Light" panose="02000000000000000000" pitchFamily="2" charset="0"/>
            </a:endParaRPr>
          </a:p>
          <a:p>
            <a:pPr algn="just"/>
            <a:r>
              <a:rPr lang="nl-BE" sz="1512" dirty="0">
                <a:latin typeface="Hind Light" panose="02000000000000000000" pitchFamily="2" charset="0"/>
                <a:cs typeface="Hind Light" panose="02000000000000000000" pitchFamily="2" charset="0"/>
              </a:rPr>
              <a:t>Deze brochure is een wegwijzer met nuttige informatie over het </a:t>
            </a:r>
            <a:r>
              <a:rPr lang="nl-BE" sz="1512" dirty="0" err="1">
                <a:latin typeface="Hind Light" panose="02000000000000000000" pitchFamily="2" charset="0"/>
                <a:cs typeface="Hind Light" panose="02000000000000000000" pitchFamily="2" charset="0"/>
              </a:rPr>
              <a:t>Zottegemse</a:t>
            </a:r>
            <a:r>
              <a:rPr lang="nl-BE" sz="1512" dirty="0">
                <a:latin typeface="Hind Light" panose="02000000000000000000" pitchFamily="2" charset="0"/>
                <a:cs typeface="Hind Light" panose="02000000000000000000" pitchFamily="2" charset="0"/>
              </a:rPr>
              <a:t> zorgaanbod. </a:t>
            </a:r>
          </a:p>
          <a:p>
            <a:pPr algn="just"/>
            <a:endParaRPr lang="nl-BE" sz="1512" dirty="0">
              <a:latin typeface="Hind Light" panose="02000000000000000000" pitchFamily="2" charset="0"/>
              <a:cs typeface="Hind Light" panose="02000000000000000000" pitchFamily="2" charset="0"/>
            </a:endParaRPr>
          </a:p>
          <a:p>
            <a:pPr algn="just"/>
            <a:r>
              <a:rPr lang="nl-BE" sz="1512" dirty="0">
                <a:latin typeface="Hind Light" panose="02000000000000000000" pitchFamily="2" charset="0"/>
                <a:cs typeface="Hind Light" panose="02000000000000000000" pitchFamily="2" charset="0"/>
              </a:rPr>
              <a:t>Je vindt er heel wat informatie en contactgegevens van diensten en voorzieningen in Zottegem. Ook mantelzorgers vinden hier een schat aan informatie.</a:t>
            </a:r>
          </a:p>
          <a:p>
            <a:pPr algn="just"/>
            <a:endParaRPr lang="nl-BE" sz="1512" dirty="0">
              <a:latin typeface="Hind Light" panose="02000000000000000000" pitchFamily="2" charset="0"/>
              <a:cs typeface="Hind Light" panose="02000000000000000000" pitchFamily="2" charset="0"/>
            </a:endParaRPr>
          </a:p>
          <a:p>
            <a:pPr algn="just"/>
            <a:r>
              <a:rPr lang="nl-BE" sz="1512" dirty="0">
                <a:latin typeface="Hind Light" panose="02000000000000000000" pitchFamily="2" charset="0"/>
                <a:cs typeface="Hind Light" panose="02000000000000000000" pitchFamily="2" charset="0"/>
              </a:rPr>
              <a:t>De brochure is online te raadplegen op de pagina van het lokaal dienstencentrum (LDC) Egmont via de website van Stad Zottegem. Een papieren versie van de Zorgwijzer kan je aanvragen in het lokaal dienstencentrum Egmont.</a:t>
            </a:r>
          </a:p>
          <a:p>
            <a:pPr algn="just"/>
            <a:endParaRPr lang="nl-BE" sz="1512" dirty="0">
              <a:latin typeface="Hind Light" panose="02000000000000000000" pitchFamily="2" charset="0"/>
              <a:cs typeface="Hind Light" panose="02000000000000000000" pitchFamily="2" charset="0"/>
            </a:endParaRPr>
          </a:p>
          <a:p>
            <a:pPr algn="just"/>
            <a:r>
              <a:rPr lang="nl-BE" sz="1512" dirty="0">
                <a:latin typeface="Hind Light" panose="02000000000000000000" pitchFamily="2" charset="0"/>
                <a:cs typeface="Hind Light" panose="02000000000000000000" pitchFamily="2" charset="0"/>
              </a:rPr>
              <a:t>Heb je een vraag waarop je het antwoord niet in deze brochure vindt? Contacteer dan de centrumleider van het lokaal dienstencentrum Egmont. Die zal je vraag beluisteren en samen met jou naar een passend antwoord zoeken. </a:t>
            </a:r>
          </a:p>
          <a:p>
            <a:pPr algn="just"/>
            <a:r>
              <a:rPr lang="nl-BE" sz="1512" dirty="0">
                <a:latin typeface="Hind Light" panose="02000000000000000000" pitchFamily="2" charset="0"/>
                <a:cs typeface="Hind Light" panose="02000000000000000000" pitchFamily="2" charset="0"/>
              </a:rPr>
              <a:t> </a:t>
            </a:r>
          </a:p>
          <a:p>
            <a:pPr algn="just"/>
            <a:r>
              <a:rPr lang="nl-BE" sz="1512" dirty="0">
                <a:latin typeface="Hind Light" panose="02000000000000000000" pitchFamily="2" charset="0"/>
                <a:cs typeface="Hind Light" panose="02000000000000000000" pitchFamily="2" charset="0"/>
              </a:rPr>
              <a:t> </a:t>
            </a:r>
          </a:p>
          <a:p>
            <a:pPr algn="just"/>
            <a:r>
              <a:rPr lang="nl-BE" sz="1512" dirty="0">
                <a:latin typeface="Hind Light" panose="02000000000000000000" pitchFamily="2" charset="0"/>
                <a:cs typeface="Hind Light" panose="02000000000000000000" pitchFamily="2" charset="0"/>
              </a:rPr>
              <a:t>Met vriendelijke groeten</a:t>
            </a:r>
          </a:p>
          <a:p>
            <a:pPr algn="just"/>
            <a:r>
              <a:rPr lang="nl-BE" sz="1512" dirty="0">
                <a:latin typeface="Hind Light" panose="02000000000000000000" pitchFamily="2" charset="0"/>
                <a:cs typeface="Hind Light" panose="02000000000000000000" pitchFamily="2" charset="0"/>
              </a:rPr>
              <a:t>De woonzorgcampus Egmont</a:t>
            </a:r>
          </a:p>
          <a:p>
            <a:pPr algn="just"/>
            <a:endParaRPr lang="nl-BE" sz="1512" dirty="0">
              <a:latin typeface="Hind Light" panose="02000000000000000000" pitchFamily="2" charset="0"/>
              <a:cs typeface="Hind Light" panose="02000000000000000000" pitchFamily="2" charset="0"/>
            </a:endParaRPr>
          </a:p>
          <a:p>
            <a:endParaRPr lang="nl-BE" sz="1512" dirty="0">
              <a:latin typeface="Hind Light" panose="02000000000000000000" pitchFamily="2" charset="0"/>
              <a:cs typeface="Hind Light" panose="02000000000000000000" pitchFamily="2" charset="0"/>
            </a:endParaRPr>
          </a:p>
        </p:txBody>
      </p:sp>
      <p:pic>
        <p:nvPicPr>
          <p:cNvPr id="6" name="Afbeelding 5" descr="Afbeelding met object&#10;&#10;Automatisch gegenereerde beschrijving">
            <a:extLst>
              <a:ext uri="{FF2B5EF4-FFF2-40B4-BE49-F238E27FC236}">
                <a16:creationId xmlns:a16="http://schemas.microsoft.com/office/drawing/2014/main" id="{22B297D2-B821-4D5E-AB54-9BF5FF51C8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23557" y="8299375"/>
            <a:ext cx="629939" cy="971904"/>
          </a:xfrm>
          <a:prstGeom prst="rect">
            <a:avLst/>
          </a:prstGeom>
        </p:spPr>
      </p:pic>
      <p:pic>
        <p:nvPicPr>
          <p:cNvPr id="5" name="Afbeelding 4">
            <a:extLst>
              <a:ext uri="{FF2B5EF4-FFF2-40B4-BE49-F238E27FC236}">
                <a16:creationId xmlns:a16="http://schemas.microsoft.com/office/drawing/2014/main" id="{FC732998-92C6-4BD4-9B45-AD27508261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1396" y="8552238"/>
            <a:ext cx="3133187" cy="71904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354784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jdelijke aanduiding voor inhoud 27"/>
          <p:cNvSpPr>
            <a:spLocks noGrp="1"/>
          </p:cNvSpPr>
          <p:nvPr>
            <p:ph idx="4294967295"/>
          </p:nvPr>
        </p:nvSpPr>
        <p:spPr>
          <a:xfrm>
            <a:off x="549000" y="1856656"/>
            <a:ext cx="5760000" cy="7704856"/>
          </a:xfrm>
        </p:spPr>
        <p:txBody>
          <a:bodyPr numCol="1">
            <a:noAutofit/>
          </a:bodyPr>
          <a:lstStyle/>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1.	Informatie en advies</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1.1.	Premies en tegemoetkomingen</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1.2.	Zij beluisteren je vraag</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2.	Gezondheidszorg</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2.1.	Huisartsen</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2.2.	Wachtdiensten</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2.3.	Ziekenhuizen en zorgstudio’s</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2.4.	Revalidatie en herstel</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3.	Geestelijke gezondheidszorg</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3.1.	Spreek er over</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3.2.	Gespecialiseerde geestelijke gezondheidszorg	</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4. Zorg aan huis</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4.1.	Thuisverpleging</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4.2.	Voetverzorging</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4.3.	Palliatieve thuiszorg</a:t>
            </a:r>
          </a:p>
          <a:p>
            <a:pPr marL="0" indent="0" defTabSz="170082">
              <a:spcBef>
                <a:spcPts val="0"/>
              </a:spcBef>
              <a:spcAft>
                <a:spcPts val="400"/>
              </a:spcAft>
              <a:buNone/>
            </a:pPr>
            <a:endParaRPr lang="nl-BE" sz="1600" dirty="0">
              <a:solidFill>
                <a:srgbClr val="002060"/>
              </a:solidFill>
              <a:latin typeface="Hind Light" panose="02000000000000000000"/>
              <a:ea typeface="Verdana" panose="020B0604030504040204" pitchFamily="34" charset="0"/>
              <a:cs typeface="Hind Light" panose="02000000000000000000" pitchFamily="2" charset="0"/>
            </a:endParaRP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5.	Ondersteunende thuiszorg</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5.1.	Kraamzorg </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5.2.	Gezinszorg</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5.3.	Poetshulp</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5.4.	Warme maaltijden aan huis</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5.5.	Klusjesdienst</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5.6.	Vervoer</a:t>
            </a:r>
          </a:p>
        </p:txBody>
      </p:sp>
      <p:sp>
        <p:nvSpPr>
          <p:cNvPr id="27" name="Titel 26"/>
          <p:cNvSpPr>
            <a:spLocks noGrp="1"/>
          </p:cNvSpPr>
          <p:nvPr>
            <p:ph type="title" idx="4294967295"/>
          </p:nvPr>
        </p:nvSpPr>
        <p:spPr>
          <a:xfrm>
            <a:off x="369000" y="416496"/>
            <a:ext cx="6120000" cy="748449"/>
          </a:xfrm>
        </p:spPr>
        <p:txBody>
          <a:bodyPr>
            <a:noAutofit/>
          </a:bodyPr>
          <a:lstStyle/>
          <a:p>
            <a:r>
              <a:rPr lang="nl-BE" sz="4000" b="1" dirty="0">
                <a:solidFill>
                  <a:schemeClr val="bg1"/>
                </a:solidFill>
                <a:latin typeface="Hind Medium" panose="02000000000000000000" pitchFamily="2" charset="0"/>
                <a:ea typeface="Verdana" panose="020B0604030504040204" pitchFamily="34" charset="0"/>
                <a:cs typeface="Hind Medium" panose="02000000000000000000" pitchFamily="2" charset="0"/>
              </a:rPr>
              <a:t>Inhoud</a:t>
            </a:r>
            <a:endParaRPr lang="nl-BE" sz="4000" dirty="0">
              <a:solidFill>
                <a:schemeClr val="bg1"/>
              </a:solidFill>
              <a:latin typeface="Hind Medium" panose="02000000000000000000" pitchFamily="2" charset="0"/>
              <a:ea typeface="Verdana" panose="020B0604030504040204" pitchFamily="34" charset="0"/>
              <a:cs typeface="Hind Medium" panose="02000000000000000000" pitchFamily="2" charset="0"/>
            </a:endParaRPr>
          </a:p>
        </p:txBody>
      </p:sp>
      <p:sp>
        <p:nvSpPr>
          <p:cNvPr id="2" name="Tijdelijke aanduiding voor datum 1">
            <a:extLst>
              <a:ext uri="{FF2B5EF4-FFF2-40B4-BE49-F238E27FC236}">
                <a16:creationId xmlns:a16="http://schemas.microsoft.com/office/drawing/2014/main" id="{88E1CF94-FC8A-4CF2-88EC-472F0728D738}"/>
              </a:ext>
            </a:extLst>
          </p:cNvPr>
          <p:cNvSpPr>
            <a:spLocks noGrp="1"/>
          </p:cNvSpPr>
          <p:nvPr>
            <p:ph type="dt" sz="half" idx="10"/>
          </p:nvPr>
        </p:nvSpPr>
        <p:spPr>
          <a:xfrm>
            <a:off x="3805446" y="9431729"/>
            <a:ext cx="2683554" cy="460012"/>
          </a:xfrm>
        </p:spPr>
        <p:txBody>
          <a:bodyPr/>
          <a:lstStyle/>
          <a:p>
            <a:fld id="{3579C2D7-D578-44C5-9B87-02A5BABF92EF}" type="datetime6">
              <a:rPr lang="nl-NL" sz="1134">
                <a:latin typeface="Hind Light" panose="02000000000000000000"/>
              </a:rPr>
              <a:t>maart ’26</a:t>
            </a:fld>
            <a:endParaRPr lang="nl-NL" sz="1134" dirty="0">
              <a:latin typeface="Hind Light" panose="02000000000000000000"/>
            </a:endParaRPr>
          </a:p>
        </p:txBody>
      </p:sp>
    </p:spTree>
    <p:extLst>
      <p:ext uri="{BB962C8B-B14F-4D97-AF65-F5344CB8AC3E}">
        <p14:creationId xmlns:p14="http://schemas.microsoft.com/office/powerpoint/2010/main" val="2603450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jdelijke aanduiding voor inhoud 27"/>
          <p:cNvSpPr>
            <a:spLocks noGrp="1"/>
          </p:cNvSpPr>
          <p:nvPr>
            <p:ph idx="4294967295"/>
          </p:nvPr>
        </p:nvSpPr>
        <p:spPr>
          <a:xfrm>
            <a:off x="369000" y="2000672"/>
            <a:ext cx="6120000" cy="7056784"/>
          </a:xfrm>
        </p:spPr>
        <p:txBody>
          <a:bodyPr numCol="1">
            <a:noAutofit/>
          </a:bodyPr>
          <a:lstStyle/>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6.	Hulpmiddelen</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6.1.	Zorgwinkels</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6.2.	Persoonlijk alarmsysteem (PAS)</a:t>
            </a:r>
          </a:p>
          <a:p>
            <a:pPr marL="0" indent="0" defTabSz="170082">
              <a:spcBef>
                <a:spcPts val="0"/>
              </a:spcBef>
              <a:spcAft>
                <a:spcPts val="400"/>
              </a:spcAft>
              <a:buNone/>
            </a:pPr>
            <a:endParaRPr lang="nl-BE" sz="1600" dirty="0">
              <a:solidFill>
                <a:srgbClr val="002060"/>
              </a:solidFill>
              <a:latin typeface="Hind Light" panose="02000000000000000000"/>
              <a:ea typeface="Verdana" panose="020B0604030504040204" pitchFamily="34" charset="0"/>
              <a:cs typeface="Hind Light" panose="02000000000000000000" pitchFamily="2" charset="0"/>
            </a:endParaRP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7. Aanpassen van de woning</a:t>
            </a:r>
          </a:p>
          <a:p>
            <a:pPr marL="0" indent="0" defTabSz="170082">
              <a:spcBef>
                <a:spcPts val="0"/>
              </a:spcBef>
              <a:spcAft>
                <a:spcPts val="400"/>
              </a:spcAft>
              <a:buNone/>
            </a:pPr>
            <a:endParaRPr lang="nl-BE" sz="1600" dirty="0">
              <a:solidFill>
                <a:srgbClr val="002060"/>
              </a:solidFill>
              <a:latin typeface="Hind Light" panose="02000000000000000000"/>
              <a:ea typeface="Verdana" panose="020B0604030504040204" pitchFamily="34" charset="0"/>
              <a:cs typeface="Hind Light" panose="02000000000000000000" pitchFamily="2" charset="0"/>
            </a:endParaRP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8.	Mantelzorg</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8.1.	Informatie en advies voor de mantelzorger</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8.2.	Informatie en advies voor de mantelzorger van een persoon</a:t>
            </a:r>
            <a:br>
              <a:rPr lang="nl-BE" sz="1600" dirty="0">
                <a:solidFill>
                  <a:srgbClr val="002060"/>
                </a:solidFill>
                <a:latin typeface="Hind Light" panose="02000000000000000000"/>
                <a:ea typeface="Verdana" panose="020B0604030504040204" pitchFamily="34" charset="0"/>
                <a:cs typeface="Hind Light" panose="02000000000000000000" pitchFamily="2" charset="0"/>
              </a:rPr>
            </a:br>
            <a:r>
              <a:rPr lang="nl-BE" sz="1600" dirty="0">
                <a:solidFill>
                  <a:srgbClr val="002060"/>
                </a:solidFill>
                <a:latin typeface="Hind Light" panose="02000000000000000000"/>
                <a:ea typeface="Verdana" panose="020B0604030504040204" pitchFamily="34" charset="0"/>
                <a:cs typeface="Hind Light" panose="02000000000000000000" pitchFamily="2" charset="0"/>
              </a:rPr>
              <a:t>			met dementie	</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8.3.	Informatie en advies voor de mantelzorger van een</a:t>
            </a:r>
            <a:br>
              <a:rPr lang="nl-BE" sz="1600" dirty="0">
                <a:solidFill>
                  <a:srgbClr val="002060"/>
                </a:solidFill>
                <a:latin typeface="Hind Light" panose="02000000000000000000"/>
                <a:ea typeface="Verdana" panose="020B0604030504040204" pitchFamily="34" charset="0"/>
                <a:cs typeface="Hind Light" panose="02000000000000000000" pitchFamily="2" charset="0"/>
              </a:rPr>
            </a:br>
            <a:r>
              <a:rPr lang="nl-BE" sz="1600" dirty="0">
                <a:solidFill>
                  <a:srgbClr val="002060"/>
                </a:solidFill>
                <a:latin typeface="Hind Light" panose="02000000000000000000"/>
                <a:ea typeface="Verdana" panose="020B0604030504040204" pitchFamily="34" charset="0"/>
                <a:cs typeface="Hind Light" panose="02000000000000000000" pitchFamily="2" charset="0"/>
              </a:rPr>
              <a:t>			</a:t>
            </a:r>
            <a:r>
              <a:rPr lang="nl-BE" sz="1600" dirty="0" err="1">
                <a:solidFill>
                  <a:srgbClr val="002060"/>
                </a:solidFill>
                <a:latin typeface="Hind Light" panose="02000000000000000000"/>
                <a:ea typeface="Verdana" panose="020B0604030504040204" pitchFamily="34" charset="0"/>
                <a:cs typeface="Hind Light" panose="02000000000000000000" pitchFamily="2" charset="0"/>
              </a:rPr>
              <a:t>kankerpatiën</a:t>
            </a:r>
            <a:r>
              <a:rPr lang="nl-BE" sz="1600" dirty="0">
                <a:solidFill>
                  <a:srgbClr val="002060"/>
                </a:solidFill>
                <a:latin typeface="Hind Light" panose="02000000000000000000"/>
                <a:ea typeface="Verdana" panose="020B0604030504040204" pitchFamily="34" charset="0"/>
                <a:cs typeface="Hind Light" panose="02000000000000000000" pitchFamily="2" charset="0"/>
              </a:rPr>
              <a:t>	</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8.4.	Ontmoeting en lotgenotencontact voor de mantelzorger</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9.	Respijtzorg</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9 1.	Oppashulp</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9.2.	Het </a:t>
            </a:r>
            <a:r>
              <a:rPr lang="nl-BE" sz="1600" dirty="0" err="1">
                <a:solidFill>
                  <a:srgbClr val="002060"/>
                </a:solidFill>
                <a:latin typeface="Hind Light" panose="02000000000000000000"/>
                <a:ea typeface="Verdana" panose="020B0604030504040204" pitchFamily="34" charset="0"/>
                <a:cs typeface="Hind Light" panose="02000000000000000000" pitchFamily="2" charset="0"/>
              </a:rPr>
              <a:t>dagverzorgingscentrum</a:t>
            </a:r>
            <a:endParaRPr lang="nl-BE" sz="1600" dirty="0">
              <a:solidFill>
                <a:srgbClr val="002060"/>
              </a:solidFill>
              <a:latin typeface="Hind Light" panose="02000000000000000000"/>
              <a:ea typeface="Verdana" panose="020B0604030504040204" pitchFamily="34" charset="0"/>
              <a:cs typeface="Hind Light" panose="02000000000000000000" pitchFamily="2" charset="0"/>
            </a:endParaRP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9.3.	Het centrum voor kortverblijf</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10. Als thuis wonen niet langer kan</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10.1.	Assistentiewoningen</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10.2.	Aanleunwoningen</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10.3.	Woonzorgcentra</a:t>
            </a:r>
          </a:p>
          <a:p>
            <a:pPr marL="0" indent="0" defTabSz="170082">
              <a:spcBef>
                <a:spcPts val="0"/>
              </a:spcBef>
              <a:spcAft>
                <a:spcPts val="400"/>
              </a:spcAft>
              <a:buNone/>
            </a:pPr>
            <a:r>
              <a:rPr lang="nl-BE" sz="1600" dirty="0">
                <a:solidFill>
                  <a:srgbClr val="002060"/>
                </a:solidFill>
                <a:latin typeface="Hind Light" panose="02000000000000000000"/>
                <a:ea typeface="Verdana" panose="020B0604030504040204" pitchFamily="34" charset="0"/>
                <a:cs typeface="Hind Light" panose="02000000000000000000" pitchFamily="2" charset="0"/>
              </a:rPr>
              <a:t> </a:t>
            </a:r>
          </a:p>
          <a:p>
            <a:pPr marL="0" indent="0" defTabSz="170082">
              <a:spcBef>
                <a:spcPts val="0"/>
              </a:spcBef>
              <a:spcAft>
                <a:spcPts val="400"/>
              </a:spcAft>
              <a:buNone/>
            </a:pPr>
            <a:endParaRPr lang="nl-BE" sz="1600" dirty="0">
              <a:solidFill>
                <a:srgbClr val="002060"/>
              </a:solidFill>
              <a:latin typeface="Hind Light" panose="02000000000000000000"/>
              <a:ea typeface="Verdana" panose="020B0604030504040204" pitchFamily="34" charset="0"/>
              <a:cs typeface="Hind Light" panose="02000000000000000000" pitchFamily="2" charset="0"/>
            </a:endParaRPr>
          </a:p>
        </p:txBody>
      </p:sp>
      <p:sp>
        <p:nvSpPr>
          <p:cNvPr id="27" name="Titel 26"/>
          <p:cNvSpPr>
            <a:spLocks noGrp="1"/>
          </p:cNvSpPr>
          <p:nvPr>
            <p:ph type="title" idx="4294967295"/>
          </p:nvPr>
        </p:nvSpPr>
        <p:spPr>
          <a:xfrm>
            <a:off x="369000" y="416496"/>
            <a:ext cx="6120000" cy="748449"/>
          </a:xfrm>
        </p:spPr>
        <p:txBody>
          <a:bodyPr>
            <a:noAutofit/>
          </a:bodyPr>
          <a:lstStyle/>
          <a:p>
            <a:r>
              <a:rPr lang="nl-BE" sz="4000" b="1" dirty="0">
                <a:solidFill>
                  <a:schemeClr val="bg1"/>
                </a:solidFill>
                <a:latin typeface="Hind Medium" panose="02000000000000000000" pitchFamily="2" charset="0"/>
                <a:ea typeface="Verdana" panose="020B0604030504040204" pitchFamily="34" charset="0"/>
                <a:cs typeface="Hind Medium" panose="02000000000000000000" pitchFamily="2" charset="0"/>
              </a:rPr>
              <a:t>Inhoud</a:t>
            </a:r>
            <a:endParaRPr lang="nl-BE" sz="4000" dirty="0">
              <a:solidFill>
                <a:schemeClr val="bg1"/>
              </a:solidFill>
              <a:latin typeface="Hind Medium" panose="02000000000000000000" pitchFamily="2" charset="0"/>
              <a:ea typeface="Verdana" panose="020B0604030504040204" pitchFamily="34" charset="0"/>
              <a:cs typeface="Hind Medium" panose="02000000000000000000" pitchFamily="2" charset="0"/>
            </a:endParaRPr>
          </a:p>
        </p:txBody>
      </p:sp>
      <p:sp>
        <p:nvSpPr>
          <p:cNvPr id="2" name="Tijdelijke aanduiding voor datum 1">
            <a:extLst>
              <a:ext uri="{FF2B5EF4-FFF2-40B4-BE49-F238E27FC236}">
                <a16:creationId xmlns:a16="http://schemas.microsoft.com/office/drawing/2014/main" id="{88E1CF94-FC8A-4CF2-88EC-472F0728D738}"/>
              </a:ext>
            </a:extLst>
          </p:cNvPr>
          <p:cNvSpPr>
            <a:spLocks noGrp="1"/>
          </p:cNvSpPr>
          <p:nvPr>
            <p:ph type="dt" sz="half" idx="10"/>
          </p:nvPr>
        </p:nvSpPr>
        <p:spPr>
          <a:xfrm>
            <a:off x="3805446" y="9433171"/>
            <a:ext cx="2683554" cy="460012"/>
          </a:xfrm>
        </p:spPr>
        <p:txBody>
          <a:bodyPr/>
          <a:lstStyle/>
          <a:p>
            <a:fld id="{3579C2D7-D578-44C5-9B87-02A5BABF92EF}" type="datetime6">
              <a:rPr lang="nl-NL" sz="1134">
                <a:latin typeface="Hind Light" panose="02000000000000000000"/>
              </a:rPr>
              <a:t>maart ’26</a:t>
            </a:fld>
            <a:endParaRPr lang="nl-NL" sz="1134" dirty="0">
              <a:latin typeface="Hind Light" panose="02000000000000000000"/>
            </a:endParaRPr>
          </a:p>
        </p:txBody>
      </p:sp>
    </p:spTree>
    <p:extLst>
      <p:ext uri="{BB962C8B-B14F-4D97-AF65-F5344CB8AC3E}">
        <p14:creationId xmlns:p14="http://schemas.microsoft.com/office/powerpoint/2010/main" val="39632511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D102641B-5E43-4666-8AEC-57F5FE8F8C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7766489"/>
            <a:ext cx="3060000" cy="17339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itel 1">
            <a:extLst>
              <a:ext uri="{FF2B5EF4-FFF2-40B4-BE49-F238E27FC236}">
                <a16:creationId xmlns:a16="http://schemas.microsoft.com/office/drawing/2014/main" id="{95AC0AAA-8BCD-433C-87F8-A4058FC8741C}"/>
              </a:ext>
            </a:extLst>
          </p:cNvPr>
          <p:cNvSpPr>
            <a:spLocks noGrp="1"/>
          </p:cNvSpPr>
          <p:nvPr>
            <p:ph type="title"/>
          </p:nvPr>
        </p:nvSpPr>
        <p:spPr>
          <a:xfrm>
            <a:off x="369000" y="389292"/>
            <a:ext cx="6120000" cy="2043428"/>
          </a:xfrm>
        </p:spPr>
        <p:txBody>
          <a:bodyPr>
            <a:normAutofit/>
          </a:bodyPr>
          <a:lstStyle/>
          <a:p>
            <a:pPr algn="l" defTabSz="170082"/>
            <a:r>
              <a:rPr lang="nl-BE" sz="4000" b="1" dirty="0">
                <a:solidFill>
                  <a:schemeClr val="bg1"/>
                </a:solidFill>
                <a:latin typeface="Hind Medium" panose="02000000000000000000" pitchFamily="2" charset="0"/>
                <a:ea typeface="Verdana" panose="020B0604030504040204" pitchFamily="34" charset="0"/>
                <a:cs typeface="Hind Medium" panose="02000000000000000000" pitchFamily="2" charset="0"/>
              </a:rPr>
              <a:t>1.	Informatie en advies</a:t>
            </a:r>
          </a:p>
        </p:txBody>
      </p:sp>
      <p:sp>
        <p:nvSpPr>
          <p:cNvPr id="3" name="Rechthoek 2">
            <a:extLst>
              <a:ext uri="{FF2B5EF4-FFF2-40B4-BE49-F238E27FC236}">
                <a16:creationId xmlns:a16="http://schemas.microsoft.com/office/drawing/2014/main" id="{6DB6E166-55E6-47F6-A9FF-151E4848F528}"/>
              </a:ext>
            </a:extLst>
          </p:cNvPr>
          <p:cNvSpPr/>
          <p:nvPr/>
        </p:nvSpPr>
        <p:spPr>
          <a:xfrm>
            <a:off x="369000" y="3872880"/>
            <a:ext cx="6120000" cy="4429289"/>
          </a:xfrm>
          <a:prstGeom prst="rect">
            <a:avLst/>
          </a:prstGeom>
        </p:spPr>
        <p:txBody>
          <a:bodyPr wrap="square">
            <a:spAutoFit/>
          </a:bodyPr>
          <a:lstStyle/>
          <a:p>
            <a:pPr algn="just">
              <a:lnSpc>
                <a:spcPct val="119000"/>
              </a:lnSpc>
              <a:spcBef>
                <a:spcPts val="408"/>
              </a:spcBef>
            </a:pPr>
            <a:r>
              <a:rPr lang="nl-BE" sz="1701" dirty="0">
                <a:solidFill>
                  <a:srgbClr val="073E87"/>
                </a:solidFill>
                <a:latin typeface="Hind Light" panose="02000000000000000000" pitchFamily="2" charset="0"/>
                <a:cs typeface="Hind Light" panose="02000000000000000000" pitchFamily="2" charset="0"/>
              </a:rPr>
              <a:t>Het diverse zorgaanbod, de complexe</a:t>
            </a:r>
            <a:r>
              <a:rPr lang="nl-BE" sz="1701" kern="1400" dirty="0">
                <a:solidFill>
                  <a:srgbClr val="000000"/>
                </a:solidFill>
                <a:latin typeface="Hind Light" panose="02000000000000000000" pitchFamily="2" charset="0"/>
                <a:cs typeface="Hind Light" panose="02000000000000000000" pitchFamily="2" charset="0"/>
              </a:rPr>
              <a:t> </a:t>
            </a:r>
            <a:r>
              <a:rPr lang="nl-BE" sz="1701" dirty="0">
                <a:solidFill>
                  <a:srgbClr val="073E87"/>
                </a:solidFill>
                <a:latin typeface="Hind Light" panose="02000000000000000000" pitchFamily="2" charset="0"/>
                <a:cs typeface="Hind Light" panose="02000000000000000000" pitchFamily="2" charset="0"/>
              </a:rPr>
              <a:t>administratie, de toenemende digitalisering</a:t>
            </a:r>
            <a:r>
              <a:rPr lang="nl-BE" sz="1701" kern="1400" dirty="0">
                <a:solidFill>
                  <a:srgbClr val="000000"/>
                </a:solidFill>
                <a:latin typeface="Hind Light" panose="02000000000000000000" pitchFamily="2" charset="0"/>
                <a:cs typeface="Hind Light" panose="02000000000000000000" pitchFamily="2" charset="0"/>
              </a:rPr>
              <a:t> </a:t>
            </a:r>
            <a:r>
              <a:rPr lang="nl-BE" sz="1701" dirty="0">
                <a:solidFill>
                  <a:srgbClr val="073E87"/>
                </a:solidFill>
                <a:latin typeface="Hind Light" panose="02000000000000000000" pitchFamily="2" charset="0"/>
                <a:cs typeface="Hind Light" panose="02000000000000000000" pitchFamily="2" charset="0"/>
              </a:rPr>
              <a:t>maken dat je soms door het bos de bomen</a:t>
            </a:r>
            <a:r>
              <a:rPr lang="nl-BE" sz="1701" kern="1400" dirty="0">
                <a:solidFill>
                  <a:srgbClr val="000000"/>
                </a:solidFill>
                <a:latin typeface="Hind Light" panose="02000000000000000000" pitchFamily="2" charset="0"/>
                <a:cs typeface="Hind Light" panose="02000000000000000000" pitchFamily="2" charset="0"/>
              </a:rPr>
              <a:t> </a:t>
            </a:r>
            <a:r>
              <a:rPr lang="nl-BE" sz="1701" dirty="0">
                <a:solidFill>
                  <a:srgbClr val="073E87"/>
                </a:solidFill>
                <a:latin typeface="Hind Light" panose="02000000000000000000" pitchFamily="2" charset="0"/>
                <a:cs typeface="Hind Light" panose="02000000000000000000" pitchFamily="2" charset="0"/>
              </a:rPr>
              <a:t>niet meer ziet en dat je de weg naar de</a:t>
            </a:r>
            <a:r>
              <a:rPr lang="nl-BE" sz="1701" kern="1400" dirty="0">
                <a:solidFill>
                  <a:srgbClr val="000000"/>
                </a:solidFill>
                <a:latin typeface="Hind Light" panose="02000000000000000000" pitchFamily="2" charset="0"/>
                <a:cs typeface="Hind Light" panose="02000000000000000000" pitchFamily="2" charset="0"/>
              </a:rPr>
              <a:t> </a:t>
            </a:r>
            <a:r>
              <a:rPr lang="nl-BE" sz="1701" dirty="0">
                <a:solidFill>
                  <a:srgbClr val="073E87"/>
                </a:solidFill>
                <a:latin typeface="Hind Light" panose="02000000000000000000" pitchFamily="2" charset="0"/>
                <a:cs typeface="Hind Light" panose="02000000000000000000" pitchFamily="2" charset="0"/>
              </a:rPr>
              <a:t>juiste zorgaanbieder niet meer vindt.</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dirty="0">
                <a:solidFill>
                  <a:srgbClr val="073E87"/>
                </a:solidFill>
                <a:latin typeface="Hind Light" panose="02000000000000000000" pitchFamily="2" charset="0"/>
                <a:cs typeface="Hind Light" panose="02000000000000000000" pitchFamily="2" charset="0"/>
              </a:rPr>
              <a:t>Kom dan gerust langs of maak een afspraak met een maatschappelijk werker van het Sociaal Huis, het lokaal dienstencentrum Egmont, je ziekenfonds of van het Centrum voor Algemeen Welzijnswerk (CAW).</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dirty="0">
                <a:solidFill>
                  <a:srgbClr val="073E87"/>
                </a:solidFill>
                <a:latin typeface="Hind Light" panose="02000000000000000000" pitchFamily="2" charset="0"/>
                <a:cs typeface="Hind Light" panose="02000000000000000000" pitchFamily="2" charset="0"/>
              </a:rPr>
              <a:t>Zij beluisteren en verhelderen je zorgvraag en gaan samen met jou op zoek naar de best passende zorg.</a:t>
            </a:r>
            <a:endParaRPr lang="nl-BE" sz="1701" kern="1400" dirty="0">
              <a:solidFill>
                <a:srgbClr val="000000"/>
              </a:solidFill>
              <a:latin typeface="Hind Light" panose="02000000000000000000" pitchFamily="2" charset="0"/>
              <a:cs typeface="Hind Light" panose="02000000000000000000" pitchFamily="2" charset="0"/>
            </a:endParaRPr>
          </a:p>
          <a:p>
            <a:pPr>
              <a:lnSpc>
                <a:spcPct val="119000"/>
              </a:lnSpc>
              <a:spcAft>
                <a:spcPts val="567"/>
              </a:spcAft>
            </a:pPr>
            <a:r>
              <a:rPr lang="nl-BE" sz="1701" kern="1400" dirty="0">
                <a:solidFill>
                  <a:srgbClr val="000000"/>
                </a:solidFill>
                <a:latin typeface="Calibri" panose="020F0502020204030204" pitchFamily="34" charset="0"/>
              </a:rPr>
              <a:t> </a:t>
            </a:r>
          </a:p>
        </p:txBody>
      </p:sp>
    </p:spTree>
    <p:extLst>
      <p:ext uri="{BB962C8B-B14F-4D97-AF65-F5344CB8AC3E}">
        <p14:creationId xmlns:p14="http://schemas.microsoft.com/office/powerpoint/2010/main" val="2537578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416496"/>
            <a:ext cx="6120000" cy="1944216"/>
          </a:xfrm>
        </p:spPr>
        <p:txBody>
          <a:bodyPr>
            <a:normAutofit/>
          </a:bodyPr>
          <a:lstStyle/>
          <a:p>
            <a:pPr marL="712788" indent="-712788" algn="l" defTabSz="170082"/>
            <a:r>
              <a:rPr lang="nl-BE" sz="4000" dirty="0">
                <a:latin typeface="Hind Medium" panose="02000000000000000000" pitchFamily="2" charset="0"/>
                <a:cs typeface="Hind Medium" panose="02000000000000000000" pitchFamily="2" charset="0"/>
              </a:rPr>
              <a:t>1.1.	Premies en </a:t>
            </a:r>
            <a:br>
              <a:rPr lang="nl-BE" sz="4000" dirty="0">
                <a:latin typeface="Hind Medium" panose="02000000000000000000" pitchFamily="2" charset="0"/>
                <a:cs typeface="Hind Medium" panose="02000000000000000000" pitchFamily="2" charset="0"/>
              </a:rPr>
            </a:br>
            <a:r>
              <a:rPr lang="nl-BE" sz="4000" dirty="0">
                <a:latin typeface="Hind Medium" panose="02000000000000000000" pitchFamily="2" charset="0"/>
                <a:cs typeface="Hind Medium" panose="02000000000000000000" pitchFamily="2" charset="0"/>
              </a:rPr>
              <a:t>tegemoetkomingen</a:t>
            </a:r>
          </a:p>
        </p:txBody>
      </p:sp>
      <p:sp>
        <p:nvSpPr>
          <p:cNvPr id="3" name="Rechthoek 2">
            <a:extLst>
              <a:ext uri="{FF2B5EF4-FFF2-40B4-BE49-F238E27FC236}">
                <a16:creationId xmlns:a16="http://schemas.microsoft.com/office/drawing/2014/main" id="{93B16D0D-DD99-4CB4-BEA0-1AA4E9EF470E}"/>
              </a:ext>
            </a:extLst>
          </p:cNvPr>
          <p:cNvSpPr/>
          <p:nvPr/>
        </p:nvSpPr>
        <p:spPr>
          <a:xfrm>
            <a:off x="369000" y="4736976"/>
            <a:ext cx="6120000" cy="3612784"/>
          </a:xfrm>
          <a:prstGeom prst="rect">
            <a:avLst/>
          </a:prstGeom>
        </p:spPr>
        <p:txBody>
          <a:bodyPr wrap="square">
            <a:spAutoFit/>
          </a:bodyPr>
          <a:lstStyle/>
          <a:p>
            <a:pPr algn="just">
              <a:lnSpc>
                <a:spcPct val="120000"/>
              </a:lnSpc>
              <a:spcAft>
                <a:spcPts val="567"/>
              </a:spcAft>
            </a:pPr>
            <a:r>
              <a:rPr lang="nl-BE" sz="1701" dirty="0">
                <a:solidFill>
                  <a:srgbClr val="073E87"/>
                </a:solidFill>
                <a:latin typeface="Hind Light" panose="02000000000000000000" pitchFamily="2" charset="0"/>
                <a:cs typeface="Hind Light" panose="02000000000000000000" pitchFamily="2" charset="0"/>
              </a:rPr>
              <a:t>Wat je betaalt voor ondersteuning, hulp en verzorging is vaak afhankelijk van je gezinsinkomen. Naast het inkomen kun je onder bepaalde voorwaarden beroep doen op een aantal bijkomende premies of tegemoetkomingen.</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20000"/>
              </a:lnSpc>
              <a:spcAft>
                <a:spcPts val="567"/>
              </a:spcAft>
            </a:pPr>
            <a:r>
              <a:rPr lang="nl-BE" sz="1701" kern="1400" dirty="0">
                <a:solidFill>
                  <a:srgbClr val="000000"/>
                </a:solidFill>
                <a:latin typeface="Hind Light" panose="02000000000000000000" pitchFamily="2" charset="0"/>
                <a:cs typeface="Hind Light" panose="02000000000000000000" pitchFamily="2" charset="0"/>
              </a:rPr>
              <a:t> </a:t>
            </a:r>
          </a:p>
          <a:p>
            <a:pPr algn="just">
              <a:lnSpc>
                <a:spcPct val="119000"/>
              </a:lnSpc>
              <a:spcAft>
                <a:spcPts val="567"/>
              </a:spcAft>
            </a:pPr>
            <a:r>
              <a:rPr lang="nl-BE" sz="1701" dirty="0">
                <a:solidFill>
                  <a:srgbClr val="073E87"/>
                </a:solidFill>
                <a:latin typeface="Hind Light" panose="02000000000000000000" pitchFamily="2" charset="0"/>
                <a:cs typeface="Hind Light" panose="02000000000000000000" pitchFamily="2" charset="0"/>
              </a:rPr>
              <a:t>Omdat het voor jou een hele klus is om zelf uit te zoeken wat je sociale rechten zijn, ga je best te rade bij een maatschappelijk werker van je ziekenfonds, het Sociaal Huis, of het Centrum voor Algemeen Welzijnswerk (CAW). Hun contactgegevens vind je op de volgende pagina. </a:t>
            </a:r>
            <a:endParaRPr lang="nl-BE" sz="1701" kern="1400" dirty="0">
              <a:solidFill>
                <a:srgbClr val="000000"/>
              </a:solidFill>
              <a:latin typeface="Hind Light" panose="02000000000000000000" pitchFamily="2" charset="0"/>
              <a:cs typeface="Hind Light" panose="02000000000000000000" pitchFamily="2" charset="0"/>
            </a:endParaRPr>
          </a:p>
          <a:p>
            <a:pPr>
              <a:lnSpc>
                <a:spcPct val="119000"/>
              </a:lnSpc>
              <a:spcAft>
                <a:spcPts val="567"/>
              </a:spcAft>
            </a:pPr>
            <a:r>
              <a:rPr lang="nl-BE" sz="945" kern="1400" dirty="0">
                <a:solidFill>
                  <a:srgbClr val="000000"/>
                </a:solidFill>
                <a:latin typeface="Calibri" panose="020F0502020204030204" pitchFamily="34" charset="0"/>
              </a:rPr>
              <a:t> </a:t>
            </a:r>
          </a:p>
        </p:txBody>
      </p:sp>
    </p:spTree>
    <p:extLst>
      <p:ext uri="{BB962C8B-B14F-4D97-AF65-F5344CB8AC3E}">
        <p14:creationId xmlns:p14="http://schemas.microsoft.com/office/powerpoint/2010/main" val="6711151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83521"/>
            <a:ext cx="6120000" cy="2049199"/>
          </a:xfrm>
        </p:spPr>
        <p:txBody>
          <a:bodyPr>
            <a:normAutofit/>
          </a:bodyPr>
          <a:lstStyle/>
          <a:p>
            <a:pPr algn="l" defTabSz="170082"/>
            <a:r>
              <a:rPr lang="nl-BE" sz="4000" dirty="0">
                <a:latin typeface="Hind Medium" panose="02000000000000000000" pitchFamily="2" charset="0"/>
                <a:cs typeface="Hind Medium" panose="02000000000000000000" pitchFamily="2" charset="0"/>
              </a:rPr>
              <a:t>1.2.		Zij luisteren naar je</a:t>
            </a:r>
            <a:br>
              <a:rPr lang="nl-BE" sz="4000" dirty="0">
                <a:latin typeface="Hind Medium" panose="02000000000000000000" pitchFamily="2" charset="0"/>
                <a:cs typeface="Hind Medium" panose="02000000000000000000" pitchFamily="2" charset="0"/>
              </a:rPr>
            </a:br>
            <a:r>
              <a:rPr lang="nl-BE" sz="4000" dirty="0">
                <a:latin typeface="Hind Medium" panose="02000000000000000000" pitchFamily="2" charset="0"/>
                <a:cs typeface="Hind Medium" panose="02000000000000000000" pitchFamily="2" charset="0"/>
              </a:rPr>
              <a:t>					vragen</a:t>
            </a:r>
          </a:p>
        </p:txBody>
      </p:sp>
      <p:sp>
        <p:nvSpPr>
          <p:cNvPr id="3" name="Rechthoek 2">
            <a:extLst>
              <a:ext uri="{FF2B5EF4-FFF2-40B4-BE49-F238E27FC236}">
                <a16:creationId xmlns:a16="http://schemas.microsoft.com/office/drawing/2014/main" id="{65FB74FC-6CF8-455C-8B7F-B5D7DED14875}"/>
              </a:ext>
            </a:extLst>
          </p:cNvPr>
          <p:cNvSpPr/>
          <p:nvPr/>
        </p:nvSpPr>
        <p:spPr>
          <a:xfrm>
            <a:off x="369000" y="2649491"/>
            <a:ext cx="3239999" cy="4280146"/>
          </a:xfrm>
          <a:prstGeom prst="rect">
            <a:avLst/>
          </a:prstGeom>
        </p:spPr>
        <p:txBody>
          <a:bodyPr wrap="square">
            <a:spAutoFit/>
          </a:bodyPr>
          <a:lstStyle/>
          <a:p>
            <a:pPr>
              <a:defRPr/>
            </a:pPr>
            <a:r>
              <a:rPr lang="nl-BE" sz="1701" b="1" dirty="0">
                <a:solidFill>
                  <a:srgbClr val="00B0F0"/>
                </a:solidFill>
                <a:latin typeface="Hind Light"/>
                <a:ea typeface="Verdana" panose="020B0604030504040204" pitchFamily="34" charset="0"/>
                <a:cs typeface="Verdana" panose="020B0604030504040204" pitchFamily="34" charset="0"/>
              </a:rPr>
              <a:t>Sociaal Huis</a:t>
            </a:r>
          </a:p>
          <a:p>
            <a:pPr>
              <a:defRPr/>
            </a:pPr>
            <a:r>
              <a:rPr lang="nl-BE" sz="1701" dirty="0" err="1">
                <a:latin typeface="Hind Light"/>
                <a:ea typeface="Verdana" panose="020B0604030504040204" pitchFamily="34" charset="0"/>
                <a:cs typeface="Verdana" panose="020B0604030504040204" pitchFamily="34" charset="0"/>
              </a:rPr>
              <a:t>Deinsbekestraat</a:t>
            </a:r>
            <a:r>
              <a:rPr lang="nl-BE" sz="1701" dirty="0">
                <a:latin typeface="Hind Light"/>
                <a:ea typeface="Verdana" panose="020B0604030504040204" pitchFamily="34" charset="0"/>
                <a:cs typeface="Verdana" panose="020B0604030504040204" pitchFamily="34" charset="0"/>
              </a:rPr>
              <a:t> 23 </a:t>
            </a:r>
          </a:p>
          <a:p>
            <a:pPr>
              <a:defRPr/>
            </a:pPr>
            <a:r>
              <a:rPr lang="nl-BE" sz="1701" dirty="0">
                <a:latin typeface="Hind Light"/>
                <a:ea typeface="Verdana" panose="020B0604030504040204" pitchFamily="34" charset="0"/>
                <a:cs typeface="Verdana" panose="020B0604030504040204" pitchFamily="34" charset="0"/>
              </a:rPr>
              <a:t>9620 Zottegem</a:t>
            </a:r>
          </a:p>
          <a:p>
            <a:pPr indent="-259205">
              <a:defRPr/>
            </a:pPr>
            <a:r>
              <a:rPr lang="nl-BE" sz="1701" dirty="0">
                <a:latin typeface="Hind Light"/>
                <a:ea typeface="Verdana" panose="020B0604030504040204" pitchFamily="34" charset="0"/>
                <a:cs typeface="Verdana" panose="020B0604030504040204" pitchFamily="34" charset="0"/>
              </a:rPr>
              <a:t>Tel: 09 364 57 50</a:t>
            </a:r>
          </a:p>
          <a:p>
            <a:pPr>
              <a:defRPr/>
            </a:pPr>
            <a:r>
              <a:rPr lang="nl-BE" sz="1701" dirty="0">
                <a:latin typeface="Hind Light"/>
                <a:ea typeface="Verdana" panose="020B0604030504040204" pitchFamily="34" charset="0"/>
                <a:cs typeface="Verdana" panose="020B0604030504040204" pitchFamily="34" charset="0"/>
                <a:hlinkClick r:id="rId2"/>
              </a:rPr>
              <a:t>sociaalhuis@ocmw.zottegem.be</a:t>
            </a:r>
            <a:endParaRPr lang="nl-BE" sz="1701" dirty="0">
              <a:latin typeface="Hind Light"/>
              <a:ea typeface="Verdana" panose="020B0604030504040204" pitchFamily="34" charset="0"/>
              <a:cs typeface="Verdana" panose="020B0604030504040204" pitchFamily="34" charset="0"/>
            </a:endParaRPr>
          </a:p>
          <a:p>
            <a:r>
              <a:rPr lang="nl-BE" sz="1701" dirty="0">
                <a:latin typeface="Hind Light"/>
                <a:ea typeface="Verdana" panose="020B0604030504040204" pitchFamily="34" charset="0"/>
                <a:cs typeface="Verdana" panose="020B0604030504040204" pitchFamily="34" charset="0"/>
                <a:hlinkClick r:id="rId3"/>
              </a:rPr>
              <a:t>www.zottegem.be</a:t>
            </a:r>
            <a:endParaRPr lang="nl-BE" sz="1701" dirty="0">
              <a:latin typeface="Hind Light"/>
              <a:ea typeface="Verdana" panose="020B0604030504040204" pitchFamily="34" charset="0"/>
              <a:cs typeface="Verdana" panose="020B0604030504040204" pitchFamily="34" charset="0"/>
            </a:endParaRPr>
          </a:p>
          <a:p>
            <a:endParaRPr lang="nl-BE" sz="1701" dirty="0">
              <a:latin typeface="Hind Light"/>
              <a:ea typeface="Verdana" panose="020B0604030504040204" pitchFamily="34" charset="0"/>
              <a:cs typeface="Verdana" panose="020B0604030504040204" pitchFamily="34" charset="0"/>
            </a:endParaRPr>
          </a:p>
          <a:p>
            <a:r>
              <a:rPr lang="nl-BE" sz="1701" b="1" dirty="0">
                <a:solidFill>
                  <a:srgbClr val="00B0F0"/>
                </a:solidFill>
                <a:latin typeface="Hind Light"/>
                <a:ea typeface="Verdana" panose="020B0604030504040204" pitchFamily="34" charset="0"/>
                <a:cs typeface="Verdana" panose="020B0604030504040204" pitchFamily="34" charset="0"/>
              </a:rPr>
              <a:t>Centrum Algemeen Welzijnswerk  (CAW)</a:t>
            </a:r>
          </a:p>
          <a:p>
            <a:r>
              <a:rPr lang="nl-BE" sz="1701" dirty="0">
                <a:latin typeface="Hind Light"/>
                <a:ea typeface="Verdana" panose="020B0604030504040204" pitchFamily="34" charset="0"/>
                <a:cs typeface="Verdana" panose="020B0604030504040204" pitchFamily="34" charset="0"/>
              </a:rPr>
              <a:t>Ooststraat 27</a:t>
            </a:r>
          </a:p>
          <a:p>
            <a:r>
              <a:rPr lang="nl-BE" sz="1701" dirty="0">
                <a:latin typeface="Hind Light"/>
                <a:ea typeface="Verdana" panose="020B0604030504040204" pitchFamily="34" charset="0"/>
                <a:cs typeface="Verdana" panose="020B0604030504040204" pitchFamily="34" charset="0"/>
              </a:rPr>
              <a:t>9620 Zottegem</a:t>
            </a:r>
          </a:p>
          <a:p>
            <a:r>
              <a:rPr lang="nl-BE" sz="1701" dirty="0">
                <a:latin typeface="Hind Light"/>
                <a:ea typeface="Verdana" panose="020B0604030504040204" pitchFamily="34" charset="0"/>
                <a:cs typeface="Verdana" panose="020B0604030504040204" pitchFamily="34" charset="0"/>
              </a:rPr>
              <a:t>Tel: 08 001 35 00</a:t>
            </a:r>
          </a:p>
          <a:p>
            <a:r>
              <a:rPr lang="nl-BE" sz="1701" dirty="0" err="1">
                <a:latin typeface="Hind Light"/>
                <a:ea typeface="Verdana" panose="020B0604030504040204" pitchFamily="34" charset="0"/>
                <a:cs typeface="Verdana" panose="020B0604030504040204" pitchFamily="34" charset="0"/>
                <a:hlinkClick r:id="rId4"/>
              </a:rPr>
              <a:t>Onthaal.zottegem</a:t>
            </a:r>
            <a:r>
              <a:rPr lang="nl-BE" sz="1701" dirty="0">
                <a:latin typeface="Hind Light"/>
                <a:ea typeface="Verdana" panose="020B0604030504040204" pitchFamily="34" charset="0"/>
                <a:cs typeface="Verdana" panose="020B0604030504040204" pitchFamily="34" charset="0"/>
                <a:hlinkClick r:id="rId4"/>
              </a:rPr>
              <a:t>@</a:t>
            </a:r>
            <a:br>
              <a:rPr lang="nl-BE" sz="1701" dirty="0">
                <a:latin typeface="Hind Light"/>
                <a:ea typeface="Verdana" panose="020B0604030504040204" pitchFamily="34" charset="0"/>
                <a:cs typeface="Verdana" panose="020B0604030504040204" pitchFamily="34" charset="0"/>
                <a:hlinkClick r:id="rId4"/>
              </a:rPr>
            </a:br>
            <a:r>
              <a:rPr lang="nl-BE" sz="1701" dirty="0" err="1">
                <a:latin typeface="Hind Light"/>
                <a:ea typeface="Verdana" panose="020B0604030504040204" pitchFamily="34" charset="0"/>
                <a:cs typeface="Verdana" panose="020B0604030504040204" pitchFamily="34" charset="0"/>
                <a:hlinkClick r:id="rId4"/>
              </a:rPr>
              <a:t>cawoost</a:t>
            </a:r>
            <a:r>
              <a:rPr lang="nl-BE" sz="1701" dirty="0">
                <a:latin typeface="Hind Light"/>
                <a:ea typeface="Verdana" panose="020B0604030504040204" pitchFamily="34" charset="0"/>
                <a:cs typeface="Verdana" panose="020B0604030504040204" pitchFamily="34" charset="0"/>
                <a:hlinkClick r:id="rId4"/>
              </a:rPr>
              <a:t> vlaanderen.be</a:t>
            </a:r>
            <a:endParaRPr lang="nl-BE" sz="1701" dirty="0">
              <a:latin typeface="Hind Light"/>
              <a:ea typeface="Verdana" panose="020B0604030504040204" pitchFamily="34" charset="0"/>
              <a:cs typeface="Verdana" panose="020B0604030504040204" pitchFamily="34" charset="0"/>
            </a:endParaRPr>
          </a:p>
          <a:p>
            <a:r>
              <a:rPr lang="nl-BE" sz="1701" dirty="0">
                <a:latin typeface="Hind Light"/>
                <a:ea typeface="Verdana" panose="020B0604030504040204" pitchFamily="34" charset="0"/>
                <a:cs typeface="Verdana" panose="020B0604030504040204" pitchFamily="34" charset="0"/>
                <a:hlinkClick r:id="rId5"/>
              </a:rPr>
              <a:t>www.caw.be</a:t>
            </a:r>
            <a:endParaRPr lang="nl-BE" sz="1701" dirty="0">
              <a:latin typeface="Hind Light"/>
              <a:ea typeface="Verdana" panose="020B0604030504040204" pitchFamily="34" charset="0"/>
              <a:cs typeface="Verdana" panose="020B0604030504040204" pitchFamily="34" charset="0"/>
            </a:endParaRPr>
          </a:p>
          <a:p>
            <a:endParaRPr lang="nl-BE" sz="1701" dirty="0">
              <a:latin typeface="Hind Light"/>
              <a:ea typeface="Verdana" panose="020B0604030504040204" pitchFamily="34" charset="0"/>
              <a:cs typeface="Verdana" panose="020B0604030504040204" pitchFamily="34" charset="0"/>
            </a:endParaRPr>
          </a:p>
        </p:txBody>
      </p:sp>
      <p:sp>
        <p:nvSpPr>
          <p:cNvPr id="4" name="Rechthoek 3">
            <a:extLst>
              <a:ext uri="{FF2B5EF4-FFF2-40B4-BE49-F238E27FC236}">
                <a16:creationId xmlns:a16="http://schemas.microsoft.com/office/drawing/2014/main" id="{56F9A93B-8D69-4EE2-A8A0-7689BDBD33BE}"/>
              </a:ext>
            </a:extLst>
          </p:cNvPr>
          <p:cNvSpPr/>
          <p:nvPr/>
        </p:nvSpPr>
        <p:spPr>
          <a:xfrm>
            <a:off x="3775244" y="3811988"/>
            <a:ext cx="2880000" cy="4541756"/>
          </a:xfrm>
          <a:prstGeom prst="rect">
            <a:avLst/>
          </a:prstGeom>
        </p:spPr>
        <p:txBody>
          <a:bodyPr wrap="square">
            <a:spAutoFit/>
          </a:bodyPr>
          <a:lstStyle/>
          <a:p>
            <a:pPr indent="-259205">
              <a:defRPr/>
            </a:pPr>
            <a:r>
              <a:rPr lang="nl-BE" sz="1701" b="1" dirty="0">
                <a:solidFill>
                  <a:srgbClr val="00B0F0"/>
                </a:solidFill>
                <a:latin typeface="Hind Light"/>
                <a:ea typeface="Verdana" panose="020B0604030504040204" pitchFamily="34" charset="0"/>
                <a:cs typeface="Verdana" panose="020B0604030504040204" pitchFamily="34" charset="0"/>
              </a:rPr>
              <a:t>CM christelijke mutualiteit </a:t>
            </a:r>
          </a:p>
          <a:p>
            <a:pPr indent="-259205"/>
            <a:r>
              <a:rPr lang="nl-BE" sz="1701" dirty="0">
                <a:latin typeface="Hind Light"/>
                <a:ea typeface="Verdana" panose="020B0604030504040204" pitchFamily="34" charset="0"/>
                <a:cs typeface="Verdana" panose="020B0604030504040204" pitchFamily="34" charset="0"/>
              </a:rPr>
              <a:t>L. </a:t>
            </a:r>
            <a:r>
              <a:rPr lang="nl-BE" sz="1701" dirty="0" err="1">
                <a:latin typeface="Hind Light"/>
                <a:ea typeface="Verdana" panose="020B0604030504040204" pitchFamily="34" charset="0"/>
                <a:cs typeface="Verdana" panose="020B0604030504040204" pitchFamily="34" charset="0"/>
              </a:rPr>
              <a:t>Demetsstraat</a:t>
            </a:r>
            <a:r>
              <a:rPr lang="nl-BE" sz="1701" dirty="0">
                <a:latin typeface="Hind Light"/>
                <a:ea typeface="Verdana" panose="020B0604030504040204" pitchFamily="34" charset="0"/>
                <a:cs typeface="Verdana" panose="020B0604030504040204" pitchFamily="34" charset="0"/>
              </a:rPr>
              <a:t> 15</a:t>
            </a:r>
          </a:p>
          <a:p>
            <a:pPr indent="-259205"/>
            <a:r>
              <a:rPr lang="nl-BE" sz="1701" dirty="0">
                <a:latin typeface="Hind Light"/>
                <a:ea typeface="Verdana" panose="020B0604030504040204" pitchFamily="34" charset="0"/>
                <a:cs typeface="Verdana" panose="020B0604030504040204" pitchFamily="34" charset="0"/>
              </a:rPr>
              <a:t>9620 Zottegem</a:t>
            </a:r>
          </a:p>
          <a:p>
            <a:pPr indent="-259205"/>
            <a:r>
              <a:rPr lang="nl-BE" sz="1701" dirty="0">
                <a:latin typeface="Hind Light"/>
                <a:ea typeface="Verdana" panose="020B0604030504040204" pitchFamily="34" charset="0"/>
                <a:cs typeface="Verdana" panose="020B0604030504040204" pitchFamily="34" charset="0"/>
              </a:rPr>
              <a:t>Tel: </a:t>
            </a:r>
            <a:r>
              <a:rPr lang="nl-BE" sz="1700" dirty="0">
                <a:latin typeface="Hind Light" panose="02000000000000000000" pitchFamily="2" charset="0"/>
                <a:ea typeface="Verdana" panose="020B0604030504040204" pitchFamily="34" charset="0"/>
                <a:cs typeface="Hind Light" panose="02000000000000000000" pitchFamily="2" charset="0"/>
              </a:rPr>
              <a:t>02 204 32 10</a:t>
            </a:r>
          </a:p>
          <a:p>
            <a:r>
              <a:rPr lang="nl-BE" sz="1701" u="sng" dirty="0">
                <a:solidFill>
                  <a:srgbClr val="085296"/>
                </a:solidFill>
                <a:latin typeface="Hind Light" panose="02000000000000000000" pitchFamily="2" charset="0"/>
                <a:cs typeface="Hind Light" panose="02000000000000000000" pitchFamily="2" charset="0"/>
                <a:hlinkClick r:id="rId6">
                  <a:extLst>
                    <a:ext uri="{A12FA001-AC4F-418D-AE19-62706E023703}">
                      <ahyp:hlinkClr xmlns:ahyp="http://schemas.microsoft.com/office/drawing/2018/hyperlinkcolor" val="tx"/>
                    </a:ext>
                  </a:extLst>
                </a:hlinkClick>
              </a:rPr>
              <a:t>www.cm.be</a:t>
            </a:r>
            <a:endParaRPr lang="nl-BE" sz="1701" u="sng" dirty="0">
              <a:solidFill>
                <a:srgbClr val="085296"/>
              </a:solidFill>
              <a:latin typeface="Hind Light" panose="02000000000000000000" pitchFamily="2" charset="0"/>
              <a:cs typeface="Hind Light" panose="02000000000000000000" pitchFamily="2" charset="0"/>
            </a:endParaRPr>
          </a:p>
          <a:p>
            <a:pPr marL="259205" indent="-259205"/>
            <a:r>
              <a:rPr lang="nl-BE" sz="1701" kern="1400" dirty="0">
                <a:solidFill>
                  <a:srgbClr val="000000"/>
                </a:solidFill>
                <a:latin typeface="Hind Light" panose="02000000000000000000" pitchFamily="2" charset="0"/>
                <a:cs typeface="Hind Light" panose="02000000000000000000" pitchFamily="2" charset="0"/>
              </a:rPr>
              <a:t> </a:t>
            </a:r>
          </a:p>
          <a:p>
            <a:pPr indent="-259205">
              <a:defRPr/>
            </a:pPr>
            <a:r>
              <a:rPr lang="nl-BE" sz="1701" b="1" dirty="0">
                <a:solidFill>
                  <a:srgbClr val="00B0F0"/>
                </a:solidFill>
                <a:latin typeface="Hind Light"/>
                <a:ea typeface="Verdana" panose="020B0604030504040204" pitchFamily="34" charset="0"/>
                <a:cs typeface="Verdana" panose="020B0604030504040204" pitchFamily="34" charset="0"/>
              </a:rPr>
              <a:t>Liberale mutualiteit</a:t>
            </a:r>
          </a:p>
          <a:p>
            <a:pPr indent="-259205"/>
            <a:r>
              <a:rPr lang="nl-BE" sz="1701" dirty="0">
                <a:latin typeface="Hind Light"/>
                <a:ea typeface="Verdana" panose="020B0604030504040204" pitchFamily="34" charset="0"/>
                <a:cs typeface="Verdana" panose="020B0604030504040204" pitchFamily="34" charset="0"/>
              </a:rPr>
              <a:t>Arthur Scheirisstraat 31</a:t>
            </a:r>
          </a:p>
          <a:p>
            <a:pPr indent="-259205"/>
            <a:r>
              <a:rPr lang="nl-BE" sz="1701" dirty="0">
                <a:latin typeface="Hind Light"/>
                <a:ea typeface="Verdana" panose="020B0604030504040204" pitchFamily="34" charset="0"/>
                <a:cs typeface="Verdana" panose="020B0604030504040204" pitchFamily="34" charset="0"/>
              </a:rPr>
              <a:t>9620 Zottegem</a:t>
            </a:r>
          </a:p>
          <a:p>
            <a:pPr indent="-259205"/>
            <a:r>
              <a:rPr lang="nl-BE" sz="1701" dirty="0">
                <a:latin typeface="Hind Light"/>
                <a:ea typeface="Verdana" panose="020B0604030504040204" pitchFamily="34" charset="0"/>
                <a:cs typeface="Verdana" panose="020B0604030504040204" pitchFamily="34" charset="0"/>
              </a:rPr>
              <a:t>Tel: 09 360 15 80</a:t>
            </a:r>
          </a:p>
          <a:p>
            <a:pPr indent="-259205"/>
            <a:r>
              <a:rPr lang="nl-BE" sz="1700" u="sng" dirty="0">
                <a:latin typeface="Hind Light" panose="02000000000000000000" pitchFamily="2" charset="0"/>
                <a:cs typeface="Hind Light" panose="02000000000000000000" pitchFamily="2" charset="0"/>
                <a:hlinkClick r:id="rId7"/>
              </a:rPr>
              <a:t>www.lm-ml.be</a:t>
            </a:r>
            <a:endParaRPr lang="nl-BE" sz="1700" dirty="0">
              <a:latin typeface="Hind Light" panose="02000000000000000000" pitchFamily="2" charset="0"/>
              <a:cs typeface="Hind Light" panose="02000000000000000000" pitchFamily="2" charset="0"/>
            </a:endParaRPr>
          </a:p>
          <a:p>
            <a:endParaRPr lang="nl-BE" sz="1701" dirty="0">
              <a:latin typeface="Hind Light"/>
              <a:ea typeface="Verdana" panose="020B0604030504040204" pitchFamily="34" charset="0"/>
              <a:cs typeface="Verdana" panose="020B0604030504040204" pitchFamily="34" charset="0"/>
            </a:endParaRPr>
          </a:p>
          <a:p>
            <a:pPr indent="-259205">
              <a:defRPr/>
            </a:pPr>
            <a:r>
              <a:rPr lang="nl-BE" sz="1701" b="1" dirty="0" err="1">
                <a:solidFill>
                  <a:srgbClr val="00B0F0"/>
                </a:solidFill>
                <a:latin typeface="Hind Light"/>
                <a:ea typeface="Verdana" panose="020B0604030504040204" pitchFamily="34" charset="0"/>
                <a:cs typeface="Verdana" panose="020B0604030504040204" pitchFamily="34" charset="0"/>
              </a:rPr>
              <a:t>Solidaris</a:t>
            </a:r>
            <a:endParaRPr lang="nl-BE" sz="1701" b="1" dirty="0">
              <a:solidFill>
                <a:srgbClr val="00B0F0"/>
              </a:solidFill>
              <a:latin typeface="Hind Light"/>
              <a:ea typeface="Verdana" panose="020B0604030504040204" pitchFamily="34" charset="0"/>
              <a:cs typeface="Verdana" panose="020B0604030504040204" pitchFamily="34" charset="0"/>
            </a:endParaRPr>
          </a:p>
          <a:p>
            <a:pPr marL="259205" indent="-259205"/>
            <a:r>
              <a:rPr lang="nl-BE" sz="1701" dirty="0" err="1">
                <a:latin typeface="Hind Light" panose="02000000000000000000" pitchFamily="2" charset="0"/>
                <a:cs typeface="Hind Light" panose="02000000000000000000" pitchFamily="2" charset="0"/>
              </a:rPr>
              <a:t>Buke</a:t>
            </a:r>
            <a:r>
              <a:rPr lang="nl-BE" sz="1701" dirty="0">
                <a:latin typeface="Hind Light" panose="02000000000000000000" pitchFamily="2" charset="0"/>
                <a:cs typeface="Hind Light" panose="02000000000000000000" pitchFamily="2" charset="0"/>
              </a:rPr>
              <a:t> 21</a:t>
            </a:r>
          </a:p>
          <a:p>
            <a:pPr marL="259205" indent="-259205"/>
            <a:r>
              <a:rPr lang="nl-BE" sz="1701" kern="1400" dirty="0">
                <a:latin typeface="Hind Light" panose="02000000000000000000" pitchFamily="2" charset="0"/>
                <a:cs typeface="Hind Light" panose="02000000000000000000" pitchFamily="2" charset="0"/>
              </a:rPr>
              <a:t>9620 Zottegem</a:t>
            </a:r>
          </a:p>
          <a:p>
            <a:pPr marL="259205" indent="-259205"/>
            <a:r>
              <a:rPr lang="nl-BE" sz="1701" dirty="0">
                <a:latin typeface="Hind Light" panose="02000000000000000000" pitchFamily="2" charset="0"/>
                <a:cs typeface="Hind Light" panose="02000000000000000000" pitchFamily="2" charset="0"/>
              </a:rPr>
              <a:t>Tel: 09 333 55 00</a:t>
            </a:r>
            <a:endParaRPr lang="nl-BE" sz="1701" kern="1400" dirty="0">
              <a:latin typeface="Hind Light" panose="02000000000000000000" pitchFamily="2" charset="0"/>
              <a:cs typeface="Hind Light" panose="02000000000000000000" pitchFamily="2" charset="0"/>
            </a:endParaRPr>
          </a:p>
          <a:p>
            <a:r>
              <a:rPr lang="nl-BE" sz="1701" u="sng" kern="1400" dirty="0">
                <a:solidFill>
                  <a:srgbClr val="085296"/>
                </a:solidFill>
                <a:latin typeface="Hind Light" panose="02000000000000000000" pitchFamily="2" charset="0"/>
                <a:cs typeface="Hind Light" panose="02000000000000000000" pitchFamily="2" charset="0"/>
              </a:rPr>
              <a:t>www.solidaris-vlaanderen.be</a:t>
            </a:r>
            <a:endParaRPr lang="nl-BE" sz="1701" kern="1400" dirty="0">
              <a:solidFill>
                <a:srgbClr val="000000"/>
              </a:solidFill>
              <a:latin typeface="Hind Light" panose="02000000000000000000" pitchFamily="2" charset="0"/>
              <a:cs typeface="Hind Light" panose="02000000000000000000" pitchFamily="2" charset="0"/>
            </a:endParaRPr>
          </a:p>
        </p:txBody>
      </p:sp>
      <p:sp>
        <p:nvSpPr>
          <p:cNvPr id="5" name="Rechthoek 4">
            <a:extLst>
              <a:ext uri="{FF2B5EF4-FFF2-40B4-BE49-F238E27FC236}">
                <a16:creationId xmlns:a16="http://schemas.microsoft.com/office/drawing/2014/main" id="{9791EB4B-0C8B-D4DD-89C8-C303A10530C3}"/>
              </a:ext>
            </a:extLst>
          </p:cNvPr>
          <p:cNvSpPr/>
          <p:nvPr/>
        </p:nvSpPr>
        <p:spPr>
          <a:xfrm>
            <a:off x="369000" y="6082866"/>
            <a:ext cx="3265963" cy="2185983"/>
          </a:xfrm>
          <a:prstGeom prst="rect">
            <a:avLst/>
          </a:prstGeom>
        </p:spPr>
        <p:txBody>
          <a:bodyPr wrap="square">
            <a:spAutoFit/>
          </a:bodyPr>
          <a:lstStyle/>
          <a:p>
            <a:endParaRPr lang="nl-BE" sz="1701" b="1" dirty="0">
              <a:solidFill>
                <a:srgbClr val="00B0F0"/>
              </a:solidFill>
              <a:latin typeface="Hind Light" panose="02000000000000000000" pitchFamily="2" charset="0"/>
              <a:ea typeface="Verdana" panose="020B0604030504040204" pitchFamily="34" charset="0"/>
              <a:cs typeface="Hind Light" panose="02000000000000000000" pitchFamily="2" charset="0"/>
            </a:endParaRPr>
          </a:p>
          <a:p>
            <a:endParaRPr lang="nl-BE" sz="1701" b="1" dirty="0">
              <a:solidFill>
                <a:srgbClr val="00B0F0"/>
              </a:solidFill>
              <a:latin typeface="Hind Light" panose="02000000000000000000" pitchFamily="2" charset="0"/>
              <a:ea typeface="Verdana" panose="020B0604030504040204" pitchFamily="34" charset="0"/>
              <a:cs typeface="Hind Light" panose="02000000000000000000" pitchFamily="2" charset="0"/>
            </a:endParaRPr>
          </a:p>
          <a:p>
            <a:r>
              <a:rPr lang="nl-BE" sz="1701" b="1" dirty="0">
                <a:solidFill>
                  <a:srgbClr val="00B0F0"/>
                </a:solidFill>
                <a:latin typeface="Hind Light" panose="02000000000000000000" pitchFamily="2" charset="0"/>
                <a:ea typeface="Verdana" panose="020B0604030504040204" pitchFamily="34" charset="0"/>
                <a:cs typeface="Hind Light" panose="02000000000000000000" pitchFamily="2" charset="0"/>
              </a:rPr>
              <a:t>Neutraal ziekenfonds</a:t>
            </a:r>
          </a:p>
          <a:p>
            <a:r>
              <a:rPr lang="nl-BE" sz="1700" dirty="0" err="1">
                <a:latin typeface="Hind Light" panose="02000000000000000000" pitchFamily="2" charset="0"/>
                <a:cs typeface="Hind Light" panose="02000000000000000000" pitchFamily="2" charset="0"/>
              </a:rPr>
              <a:t>Welzijnstraat</a:t>
            </a:r>
            <a:r>
              <a:rPr lang="nl-BE" sz="1700" dirty="0">
                <a:latin typeface="Hind Light" panose="02000000000000000000" pitchFamily="2" charset="0"/>
                <a:cs typeface="Hind Light" panose="02000000000000000000" pitchFamily="2" charset="0"/>
              </a:rPr>
              <a:t> 103</a:t>
            </a:r>
          </a:p>
          <a:p>
            <a:r>
              <a:rPr lang="nl-BE" sz="1701" dirty="0">
                <a:latin typeface="Hind Light" panose="02000000000000000000" pitchFamily="2" charset="0"/>
                <a:cs typeface="Hind Light" panose="02000000000000000000" pitchFamily="2" charset="0"/>
              </a:rPr>
              <a:t>9620 Zottegem</a:t>
            </a:r>
          </a:p>
          <a:p>
            <a:r>
              <a:rPr lang="nl-BE" sz="1701" dirty="0">
                <a:latin typeface="Hind Light" panose="02000000000000000000" pitchFamily="2" charset="0"/>
                <a:cs typeface="Hind Light" panose="02000000000000000000" pitchFamily="2" charset="0"/>
              </a:rPr>
              <a:t>Tel: </a:t>
            </a:r>
            <a:r>
              <a:rPr lang="nl-BE" sz="1701" dirty="0">
                <a:latin typeface="Hind Light"/>
                <a:ea typeface="Verdana" pitchFamily="34" charset="0"/>
                <a:cs typeface="Verdana" pitchFamily="34" charset="0"/>
              </a:rPr>
              <a:t>09 330 22 51</a:t>
            </a:r>
          </a:p>
          <a:p>
            <a:r>
              <a:rPr lang="nl-BE" sz="1700" u="sng" dirty="0">
                <a:latin typeface="Hind Light" panose="02000000000000000000" pitchFamily="2" charset="0"/>
                <a:cs typeface="Hind Light" panose="02000000000000000000" pitchFamily="2" charset="0"/>
                <a:hlinkClick r:id="rId8"/>
              </a:rPr>
              <a:t>zottegem@nzvl.be</a:t>
            </a:r>
            <a:endParaRPr lang="nl-BE" sz="1700" u="sng" dirty="0">
              <a:latin typeface="Hind Light" panose="02000000000000000000" pitchFamily="2" charset="0"/>
              <a:cs typeface="Hind Light" panose="02000000000000000000" pitchFamily="2" charset="0"/>
              <a:hlinkClick r:id="rId9"/>
            </a:endParaRPr>
          </a:p>
          <a:p>
            <a:r>
              <a:rPr lang="nl-BE" sz="1701" u="sng" dirty="0">
                <a:latin typeface="Hind Light" panose="02000000000000000000" pitchFamily="2" charset="0"/>
                <a:cs typeface="Hind Light" panose="02000000000000000000" pitchFamily="2" charset="0"/>
                <a:hlinkClick r:id="rId9"/>
              </a:rPr>
              <a:t>www.nzvl.be</a:t>
            </a:r>
            <a:endParaRPr lang="nl-BE" sz="1701" dirty="0">
              <a:latin typeface="Hind Light" panose="02000000000000000000" pitchFamily="2" charset="0"/>
              <a:cs typeface="Hind Light" panose="02000000000000000000" pitchFamily="2" charset="0"/>
            </a:endParaRPr>
          </a:p>
        </p:txBody>
      </p:sp>
      <p:sp>
        <p:nvSpPr>
          <p:cNvPr id="6" name="Text Box 3">
            <a:extLst>
              <a:ext uri="{FF2B5EF4-FFF2-40B4-BE49-F238E27FC236}">
                <a16:creationId xmlns:a16="http://schemas.microsoft.com/office/drawing/2014/main" id="{C10ECFB6-94A2-3B47-39A1-9789398BEFFB}"/>
              </a:ext>
            </a:extLst>
          </p:cNvPr>
          <p:cNvSpPr txBox="1">
            <a:spLocks noChangeArrowheads="1"/>
          </p:cNvSpPr>
          <p:nvPr/>
        </p:nvSpPr>
        <p:spPr bwMode="auto">
          <a:xfrm>
            <a:off x="3861048" y="8049345"/>
            <a:ext cx="2911503" cy="185665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fontAlgn="base">
              <a:spcAft>
                <a:spcPts val="189"/>
              </a:spcAft>
            </a:pPr>
            <a:endParaRPr lang="nl-BE" altLang="nl-BE" sz="1701" b="1" dirty="0">
              <a:solidFill>
                <a:srgbClr val="00B0F0"/>
              </a:solidFill>
              <a:latin typeface="Hind Light" panose="02000000000000000000" pitchFamily="2" charset="0"/>
              <a:ea typeface="Verdana" panose="020B0604030504040204" pitchFamily="34" charset="0"/>
              <a:cs typeface="Hind Light" panose="02000000000000000000" pitchFamily="2" charset="0"/>
            </a:endParaRPr>
          </a:p>
          <a:p>
            <a:pPr fontAlgn="base">
              <a:spcAft>
                <a:spcPts val="189"/>
              </a:spcAft>
            </a:pPr>
            <a:r>
              <a:rPr lang="nl-BE" altLang="nl-BE" sz="1701" b="1" dirty="0" err="1">
                <a:solidFill>
                  <a:srgbClr val="00B0F0"/>
                </a:solidFill>
                <a:latin typeface="Hind Light" panose="02000000000000000000" pitchFamily="2" charset="0"/>
                <a:ea typeface="Verdana" panose="020B0604030504040204" pitchFamily="34" charset="0"/>
                <a:cs typeface="Hind Light" panose="02000000000000000000" pitchFamily="2" charset="0"/>
              </a:rPr>
              <a:t>Helan</a:t>
            </a:r>
            <a:r>
              <a:rPr lang="nl-BE" altLang="nl-BE" sz="1701" b="1" dirty="0">
                <a:solidFill>
                  <a:srgbClr val="00B0F0"/>
                </a:solidFill>
                <a:latin typeface="Hind Light" panose="02000000000000000000" pitchFamily="2" charset="0"/>
                <a:ea typeface="Verdana" panose="020B0604030504040204" pitchFamily="34" charset="0"/>
                <a:cs typeface="Hind Light" panose="02000000000000000000" pitchFamily="2" charset="0"/>
              </a:rPr>
              <a:t> </a:t>
            </a:r>
            <a:r>
              <a:rPr lang="nl-BE" altLang="nl-BE" sz="1701" b="1" dirty="0" err="1">
                <a:solidFill>
                  <a:srgbClr val="00B0F0"/>
                </a:solidFill>
                <a:latin typeface="Hind Light" panose="02000000000000000000" pitchFamily="2" charset="0"/>
                <a:ea typeface="Verdana" panose="020B0604030504040204" pitchFamily="34" charset="0"/>
                <a:cs typeface="Hind Light" panose="02000000000000000000" pitchFamily="2" charset="0"/>
              </a:rPr>
              <a:t>Onafhakelijk</a:t>
            </a:r>
            <a:r>
              <a:rPr lang="nl-BE" altLang="nl-BE" sz="1701" b="1" dirty="0">
                <a:solidFill>
                  <a:srgbClr val="00B0F0"/>
                </a:solidFill>
                <a:latin typeface="Hind Light" panose="02000000000000000000" pitchFamily="2" charset="0"/>
                <a:ea typeface="Verdana" panose="020B0604030504040204" pitchFamily="34" charset="0"/>
                <a:cs typeface="Hind Light" panose="02000000000000000000" pitchFamily="2" charset="0"/>
              </a:rPr>
              <a:t> ziekenfonds</a:t>
            </a:r>
          </a:p>
          <a:p>
            <a:pPr fontAlgn="base">
              <a:spcAft>
                <a:spcPts val="189"/>
              </a:spcAft>
            </a:pPr>
            <a:r>
              <a:rPr lang="nl-BE" sz="1700" dirty="0" err="1">
                <a:latin typeface="Hind Light" panose="02000000000000000000" pitchFamily="2" charset="0"/>
                <a:cs typeface="Hind Light" panose="02000000000000000000" pitchFamily="2" charset="0"/>
              </a:rPr>
              <a:t>Amedé</a:t>
            </a:r>
            <a:r>
              <a:rPr lang="nl-BE" sz="1700" dirty="0">
                <a:latin typeface="Hind Light" panose="02000000000000000000" pitchFamily="2" charset="0"/>
                <a:cs typeface="Hind Light" panose="02000000000000000000" pitchFamily="2" charset="0"/>
              </a:rPr>
              <a:t> De Clercqstraat 18</a:t>
            </a:r>
            <a:endParaRPr lang="nl-BE" altLang="nl-BE" sz="1700" dirty="0">
              <a:latin typeface="Hind Light" panose="02000000000000000000" pitchFamily="2" charset="0"/>
              <a:ea typeface="Verdana" panose="020B0604030504040204" pitchFamily="34" charset="0"/>
              <a:cs typeface="Hind Light" panose="02000000000000000000" pitchFamily="2" charset="0"/>
            </a:endParaRPr>
          </a:p>
          <a:p>
            <a:pPr fontAlgn="base">
              <a:spcAft>
                <a:spcPts val="189"/>
              </a:spcAft>
            </a:pPr>
            <a:r>
              <a:rPr lang="nl-BE" altLang="nl-BE" sz="1701" dirty="0">
                <a:latin typeface="Hind Light" panose="02000000000000000000" pitchFamily="2" charset="0"/>
                <a:ea typeface="Verdana" panose="020B0604030504040204" pitchFamily="34" charset="0"/>
                <a:cs typeface="Hind Light" panose="02000000000000000000" pitchFamily="2" charset="0"/>
              </a:rPr>
              <a:t>9620 Zottegem</a:t>
            </a:r>
          </a:p>
          <a:p>
            <a:pPr fontAlgn="base">
              <a:spcAft>
                <a:spcPts val="189"/>
              </a:spcAft>
            </a:pPr>
            <a:r>
              <a:rPr lang="nl-BE" altLang="nl-BE" sz="1701" dirty="0">
                <a:latin typeface="Hind Light" panose="02000000000000000000" pitchFamily="2" charset="0"/>
                <a:ea typeface="Verdana" panose="020B0604030504040204" pitchFamily="34" charset="0"/>
                <a:cs typeface="Hind Light" panose="02000000000000000000" pitchFamily="2" charset="0"/>
              </a:rPr>
              <a:t>Tel: 02 218 22 22</a:t>
            </a:r>
          </a:p>
          <a:p>
            <a:pPr fontAlgn="base">
              <a:spcAft>
                <a:spcPts val="189"/>
              </a:spcAft>
            </a:pPr>
            <a:r>
              <a:rPr lang="nl-BE" altLang="nl-BE" sz="1701" dirty="0">
                <a:latin typeface="Hind Light" panose="02000000000000000000" pitchFamily="2" charset="0"/>
                <a:ea typeface="Verdana" panose="020B0604030504040204" pitchFamily="34" charset="0"/>
                <a:cs typeface="Hind Light" panose="02000000000000000000" pitchFamily="2" charset="0"/>
                <a:hlinkClick r:id="rId10"/>
              </a:rPr>
              <a:t>www.helan.be</a:t>
            </a:r>
            <a:endParaRPr lang="nl-BE" altLang="nl-BE" sz="1701" dirty="0">
              <a:latin typeface="Hind Light" panose="02000000000000000000" pitchFamily="2" charset="0"/>
              <a:ea typeface="Verdana" panose="020B0604030504040204" pitchFamily="34" charset="0"/>
              <a:cs typeface="Hind Light" panose="02000000000000000000" pitchFamily="2" charset="0"/>
            </a:endParaRPr>
          </a:p>
          <a:p>
            <a:pPr fontAlgn="base">
              <a:spcAft>
                <a:spcPts val="189"/>
              </a:spcAft>
            </a:pPr>
            <a:endParaRPr lang="nl-BE" altLang="nl-BE" sz="1701" dirty="0">
              <a:latin typeface="Hind Light" panose="02000000000000000000" pitchFamily="2" charset="0"/>
              <a:ea typeface="Verdana" panose="020B0604030504040204" pitchFamily="34" charset="0"/>
              <a:cs typeface="Hind Light" panose="02000000000000000000" pitchFamily="2" charset="0"/>
            </a:endParaRPr>
          </a:p>
        </p:txBody>
      </p:sp>
      <p:sp>
        <p:nvSpPr>
          <p:cNvPr id="7" name="Text Box 4">
            <a:extLst>
              <a:ext uri="{FF2B5EF4-FFF2-40B4-BE49-F238E27FC236}">
                <a16:creationId xmlns:a16="http://schemas.microsoft.com/office/drawing/2014/main" id="{3E5368F3-F099-1A42-0047-1772E568E009}"/>
              </a:ext>
            </a:extLst>
          </p:cNvPr>
          <p:cNvSpPr txBox="1">
            <a:spLocks noChangeArrowheads="1"/>
          </p:cNvSpPr>
          <p:nvPr/>
        </p:nvSpPr>
        <p:spPr bwMode="auto">
          <a:xfrm>
            <a:off x="458078" y="7761312"/>
            <a:ext cx="3061841" cy="202229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endParaRPr lang="nl-BE" altLang="nl-BE" sz="1701" b="1" dirty="0">
              <a:solidFill>
                <a:srgbClr val="00B0F0"/>
              </a:solidFill>
              <a:latin typeface="Hind Light" panose="02000000000000000000" pitchFamily="2" charset="0"/>
              <a:ea typeface="Verdana" panose="020B0604030504040204" pitchFamily="34" charset="0"/>
              <a:cs typeface="Hind Light" panose="02000000000000000000" pitchFamily="2" charset="0"/>
            </a:endParaRPr>
          </a:p>
          <a:p>
            <a:pPr defTabSz="864017" eaLnBrk="0" fontAlgn="base" hangingPunct="0"/>
            <a:endParaRPr lang="nl-BE" altLang="nl-BE" sz="1701" b="1" dirty="0">
              <a:solidFill>
                <a:srgbClr val="00B0F0"/>
              </a:solidFill>
              <a:latin typeface="Hind Light" panose="02000000000000000000" pitchFamily="2" charset="0"/>
              <a:ea typeface="Verdana" panose="020B0604030504040204" pitchFamily="34" charset="0"/>
              <a:cs typeface="Hind Light" panose="02000000000000000000" pitchFamily="2" charset="0"/>
            </a:endParaRPr>
          </a:p>
          <a:p>
            <a:pPr defTabSz="864017" eaLnBrk="0" fontAlgn="base" hangingPunct="0"/>
            <a:r>
              <a:rPr lang="nl-BE" altLang="nl-BE" sz="1701" b="1" dirty="0">
                <a:solidFill>
                  <a:srgbClr val="00B0F0"/>
                </a:solidFill>
                <a:latin typeface="Hind Light" panose="02000000000000000000" pitchFamily="2" charset="0"/>
                <a:ea typeface="Verdana" panose="020B0604030504040204" pitchFamily="34" charset="0"/>
                <a:cs typeface="Hind Light" panose="02000000000000000000" pitchFamily="2" charset="0"/>
              </a:rPr>
              <a:t>Zorginformatiepunt</a:t>
            </a:r>
          </a:p>
          <a:p>
            <a:pPr defTabSz="864017" eaLnBrk="0" fontAlgn="base" hangingPunct="0"/>
            <a:r>
              <a:rPr lang="nl-BE" altLang="nl-BE" sz="1701" dirty="0">
                <a:latin typeface="Hind Light" panose="02000000000000000000" pitchFamily="2" charset="0"/>
                <a:cs typeface="Hind Light" panose="02000000000000000000" pitchFamily="2" charset="0"/>
              </a:rPr>
              <a:t>Lokaal dienstencentrum Egmont</a:t>
            </a:r>
          </a:p>
          <a:p>
            <a:pPr defTabSz="864017" eaLnBrk="0" fontAlgn="base" hangingPunct="0"/>
            <a:r>
              <a:rPr lang="nl-BE" altLang="nl-BE" sz="1701" dirty="0">
                <a:latin typeface="Hind Light" panose="02000000000000000000" pitchFamily="2" charset="0"/>
                <a:cs typeface="Hind Light" panose="02000000000000000000" pitchFamily="2" charset="0"/>
              </a:rPr>
              <a:t>Arthur </a:t>
            </a:r>
            <a:r>
              <a:rPr lang="nl-BE" altLang="nl-BE" sz="1701" dirty="0" err="1">
                <a:latin typeface="Hind Light" panose="02000000000000000000" pitchFamily="2" charset="0"/>
                <a:cs typeface="Hind Light" panose="02000000000000000000" pitchFamily="2" charset="0"/>
              </a:rPr>
              <a:t>Gevaertlaan</a:t>
            </a:r>
            <a:r>
              <a:rPr lang="nl-BE" altLang="nl-BE" sz="1701" dirty="0">
                <a:latin typeface="Hind Light" panose="02000000000000000000" pitchFamily="2" charset="0"/>
                <a:cs typeface="Hind Light" panose="02000000000000000000" pitchFamily="2" charset="0"/>
              </a:rPr>
              <a:t> (</a:t>
            </a:r>
            <a:r>
              <a:rPr lang="nl-BE" altLang="nl-BE" sz="1701" dirty="0" err="1">
                <a:latin typeface="Hind Light" panose="02000000000000000000" pitchFamily="2" charset="0"/>
                <a:cs typeface="Hind Light" panose="02000000000000000000" pitchFamily="2" charset="0"/>
              </a:rPr>
              <a:t>thv</a:t>
            </a:r>
            <a:r>
              <a:rPr lang="nl-BE" altLang="nl-BE" sz="1701" dirty="0">
                <a:latin typeface="Hind Light" panose="02000000000000000000" pitchFamily="2" charset="0"/>
                <a:cs typeface="Hind Light" panose="02000000000000000000" pitchFamily="2" charset="0"/>
              </a:rPr>
              <a:t> </a:t>
            </a:r>
            <a:r>
              <a:rPr lang="nl-BE" altLang="nl-BE" sz="1701" dirty="0" err="1">
                <a:latin typeface="Hind Light" panose="02000000000000000000" pitchFamily="2" charset="0"/>
                <a:cs typeface="Hind Light" panose="02000000000000000000" pitchFamily="2" charset="0"/>
              </a:rPr>
              <a:t>huisnr</a:t>
            </a:r>
            <a:r>
              <a:rPr lang="nl-BE" altLang="nl-BE" sz="1701" dirty="0">
                <a:latin typeface="Hind Light" panose="02000000000000000000" pitchFamily="2" charset="0"/>
                <a:cs typeface="Hind Light" panose="02000000000000000000" pitchFamily="2" charset="0"/>
              </a:rPr>
              <a:t> 9)</a:t>
            </a:r>
          </a:p>
          <a:p>
            <a:pPr defTabSz="864017" eaLnBrk="0" fontAlgn="base" hangingPunct="0"/>
            <a:r>
              <a:rPr lang="nl-BE" altLang="nl-BE" sz="1701" dirty="0">
                <a:latin typeface="Hind Light" panose="02000000000000000000" pitchFamily="2" charset="0"/>
                <a:cs typeface="Hind Light" panose="02000000000000000000" pitchFamily="2" charset="0"/>
              </a:rPr>
              <a:t>9620 Zottegem</a:t>
            </a:r>
          </a:p>
          <a:p>
            <a:pPr defTabSz="864017" eaLnBrk="0" fontAlgn="base" hangingPunct="0"/>
            <a:r>
              <a:rPr lang="nl-BE" altLang="nl-BE" sz="1701" dirty="0">
                <a:latin typeface="Hind Light" panose="02000000000000000000" pitchFamily="2" charset="0"/>
                <a:cs typeface="Hind Light" panose="02000000000000000000" pitchFamily="2" charset="0"/>
              </a:rPr>
              <a:t>Tel: 09 364 56 95</a:t>
            </a:r>
          </a:p>
          <a:p>
            <a:pPr defTabSz="864017" eaLnBrk="0" fontAlgn="base" hangingPunct="0"/>
            <a:r>
              <a:rPr lang="nl-BE" altLang="nl-BE" sz="1701" u="sng" dirty="0">
                <a:solidFill>
                  <a:srgbClr val="085296"/>
                </a:solidFill>
                <a:latin typeface="Hind Light" panose="02000000000000000000" pitchFamily="2" charset="0"/>
                <a:cs typeface="Hind Light" panose="02000000000000000000" pitchFamily="2" charset="0"/>
                <a:hlinkClick r:id="rId11"/>
              </a:rPr>
              <a:t>ldcegmont@ocmw.zottegem.be</a:t>
            </a:r>
            <a:endParaRPr lang="nl-BE" altLang="nl-BE" sz="1701" u="sng" dirty="0">
              <a:solidFill>
                <a:srgbClr val="085296"/>
              </a:solidFill>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7088303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88232"/>
          </a:xfrm>
        </p:spPr>
        <p:txBody>
          <a:bodyPr>
            <a:normAutofit/>
          </a:bodyPr>
          <a:lstStyle/>
          <a:p>
            <a:pPr algn="l" defTabSz="170082"/>
            <a:r>
              <a:rPr lang="nl-BE" sz="4000" b="1" dirty="0">
                <a:solidFill>
                  <a:srgbClr val="002060"/>
                </a:solidFill>
                <a:latin typeface="Hind Medium" panose="02000000000000000000"/>
                <a:ea typeface="Verdana" panose="020B0604030504040204" pitchFamily="34" charset="0"/>
                <a:cs typeface="Verdana" panose="020B0604030504040204" pitchFamily="34" charset="0"/>
              </a:rPr>
              <a:t>2. Gezondheidszorg</a:t>
            </a:r>
          </a:p>
        </p:txBody>
      </p:sp>
      <p:pic>
        <p:nvPicPr>
          <p:cNvPr id="3074" name="Picture 2">
            <a:extLst>
              <a:ext uri="{FF2B5EF4-FFF2-40B4-BE49-F238E27FC236}">
                <a16:creationId xmlns:a16="http://schemas.microsoft.com/office/drawing/2014/main" id="{25EB5253-2F70-47A5-8302-10A192B91F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256" y="3309915"/>
            <a:ext cx="2886079" cy="237122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a:extLst>
              <a:ext uri="{FF2B5EF4-FFF2-40B4-BE49-F238E27FC236}">
                <a16:creationId xmlns:a16="http://schemas.microsoft.com/office/drawing/2014/main" id="{E2AA92D7-5513-4C4D-B704-203CFB338D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2081" y="5889104"/>
            <a:ext cx="3596919" cy="208823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6" name="Picture 4">
            <a:extLst>
              <a:ext uri="{FF2B5EF4-FFF2-40B4-BE49-F238E27FC236}">
                <a16:creationId xmlns:a16="http://schemas.microsoft.com/office/drawing/2014/main" id="{8171673F-F196-49A8-BDB9-F6BCD805F8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28800" y="8265368"/>
            <a:ext cx="2541069" cy="126153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827575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88232"/>
          </a:xfrm>
        </p:spPr>
        <p:txBody>
          <a:bodyPr>
            <a:normAutofit/>
          </a:bodyPr>
          <a:lstStyle/>
          <a:p>
            <a:pPr algn="l" defTabSz="170082"/>
            <a:r>
              <a:rPr lang="nl-BE" sz="4000" b="1" dirty="0">
                <a:solidFill>
                  <a:srgbClr val="002060"/>
                </a:solidFill>
                <a:latin typeface="Hind Medium" panose="02000000000000000000"/>
                <a:ea typeface="Verdana" panose="020B0604030504040204" pitchFamily="34" charset="0"/>
                <a:cs typeface="Verdana" panose="020B0604030504040204" pitchFamily="34" charset="0"/>
              </a:rPr>
              <a:t>2.1. Huisartsen</a:t>
            </a:r>
          </a:p>
        </p:txBody>
      </p:sp>
      <p:sp>
        <p:nvSpPr>
          <p:cNvPr id="3" name="Rechthoek 2">
            <a:extLst>
              <a:ext uri="{FF2B5EF4-FFF2-40B4-BE49-F238E27FC236}">
                <a16:creationId xmlns:a16="http://schemas.microsoft.com/office/drawing/2014/main" id="{A2376E82-664D-49EB-99DD-4064AE8EE665}"/>
              </a:ext>
            </a:extLst>
          </p:cNvPr>
          <p:cNvSpPr/>
          <p:nvPr/>
        </p:nvSpPr>
        <p:spPr>
          <a:xfrm>
            <a:off x="369000" y="4664968"/>
            <a:ext cx="6120000" cy="2550570"/>
          </a:xfrm>
          <a:prstGeom prst="rect">
            <a:avLst/>
          </a:prstGeom>
        </p:spPr>
        <p:txBody>
          <a:bodyPr wrap="square">
            <a:spAutoFit/>
          </a:bodyPr>
          <a:lstStyle/>
          <a:p>
            <a:pPr algn="just">
              <a:spcAft>
                <a:spcPts val="189"/>
              </a:spcAft>
            </a:pPr>
            <a:r>
              <a:rPr lang="nl-BE" sz="1701" kern="1400" dirty="0">
                <a:solidFill>
                  <a:srgbClr val="085296"/>
                </a:solidFill>
                <a:latin typeface="Hind Light" panose="02000000000000000000" pitchFamily="2" charset="0"/>
                <a:cs typeface="Hind Light" panose="02000000000000000000" pitchFamily="2" charset="0"/>
              </a:rPr>
              <a:t>Bij medische problemen contacteer je altijd eerst je huisarts. Hij/zij houdt je globaal medisch dossier bij met al je medische gegevens. De huisarts luistert ook naar je andere familiale of sociale problemen.</a:t>
            </a:r>
            <a:endParaRPr lang="nl-BE" sz="1701" kern="1400" dirty="0">
              <a:solidFill>
                <a:srgbClr val="000000"/>
              </a:solidFill>
              <a:latin typeface="Hind Light" panose="02000000000000000000" pitchFamily="2" charset="0"/>
              <a:cs typeface="Hind Light" panose="02000000000000000000" pitchFamily="2" charset="0"/>
            </a:endParaRPr>
          </a:p>
          <a:p>
            <a:pPr algn="just">
              <a:spcAft>
                <a:spcPts val="189"/>
              </a:spcAft>
            </a:pPr>
            <a:r>
              <a:rPr lang="nl-BE" sz="1701" kern="1400" dirty="0">
                <a:solidFill>
                  <a:srgbClr val="085296"/>
                </a:solidFill>
                <a:latin typeface="Hind Light" panose="02000000000000000000" pitchFamily="2" charset="0"/>
                <a:cs typeface="Hind Light" panose="02000000000000000000" pitchFamily="2" charset="0"/>
              </a:rPr>
              <a:t> </a:t>
            </a:r>
            <a:endParaRPr lang="nl-BE" sz="1701" kern="1400" dirty="0">
              <a:solidFill>
                <a:srgbClr val="000000"/>
              </a:solidFill>
              <a:latin typeface="Hind Light" panose="02000000000000000000" pitchFamily="2" charset="0"/>
              <a:cs typeface="Hind Light" panose="02000000000000000000" pitchFamily="2" charset="0"/>
            </a:endParaRPr>
          </a:p>
          <a:p>
            <a:pPr algn="just">
              <a:spcAft>
                <a:spcPts val="189"/>
              </a:spcAft>
            </a:pPr>
            <a:r>
              <a:rPr lang="nl-BE" sz="1701" kern="1400" dirty="0">
                <a:solidFill>
                  <a:srgbClr val="085296"/>
                </a:solidFill>
                <a:latin typeface="Hind Light" panose="02000000000000000000" pitchFamily="2" charset="0"/>
                <a:cs typeface="Hind Light" panose="02000000000000000000" pitchFamily="2" charset="0"/>
              </a:rPr>
              <a:t>Alle huisartsen van Zottegem kan je opzoeken via de website van de huisartsenkring. </a:t>
            </a:r>
            <a:endParaRPr lang="nl-BE" sz="1701" kern="1400" dirty="0">
              <a:solidFill>
                <a:srgbClr val="000000"/>
              </a:solidFill>
              <a:latin typeface="Hind Light" panose="02000000000000000000" pitchFamily="2" charset="0"/>
              <a:cs typeface="Hind Light" panose="02000000000000000000" pitchFamily="2" charset="0"/>
            </a:endParaRPr>
          </a:p>
          <a:p>
            <a:pPr algn="just">
              <a:spcAft>
                <a:spcPts val="189"/>
              </a:spcAft>
            </a:pPr>
            <a:r>
              <a:rPr lang="nl-BE" sz="1701" kern="1400" dirty="0">
                <a:solidFill>
                  <a:srgbClr val="085296"/>
                </a:solidFill>
                <a:latin typeface="Hind Light" panose="02000000000000000000" pitchFamily="2" charset="0"/>
                <a:cs typeface="Hind Light" panose="02000000000000000000" pitchFamily="2" charset="0"/>
              </a:rPr>
              <a:t> </a:t>
            </a:r>
            <a:endParaRPr lang="nl-BE" sz="1701" kern="1400" dirty="0">
              <a:solidFill>
                <a:srgbClr val="000000"/>
              </a:solidFill>
              <a:latin typeface="Hind Light" panose="02000000000000000000" pitchFamily="2" charset="0"/>
              <a:cs typeface="Hind Light" panose="02000000000000000000" pitchFamily="2" charset="0"/>
            </a:endParaRPr>
          </a:p>
          <a:p>
            <a:pPr algn="just">
              <a:spcAft>
                <a:spcPts val="189"/>
              </a:spcAft>
            </a:pPr>
            <a:r>
              <a:rPr lang="nl-BE" sz="1701" u="sng" kern="1400" dirty="0">
                <a:solidFill>
                  <a:srgbClr val="085296"/>
                </a:solidFill>
                <a:latin typeface="Hind Light" panose="02000000000000000000" pitchFamily="2" charset="0"/>
                <a:cs typeface="Hind Light" panose="02000000000000000000" pitchFamily="2" charset="0"/>
              </a:rPr>
              <a:t>www.huisartsenkring-panacea.be</a:t>
            </a:r>
            <a:endParaRPr lang="nl-BE" sz="1701" kern="1400" dirty="0">
              <a:solidFill>
                <a:srgbClr val="000000"/>
              </a:solidFill>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431168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88232"/>
          </a:xfrm>
        </p:spPr>
        <p:txBody>
          <a:bodyPr>
            <a:normAutofit/>
          </a:bodyPr>
          <a:lstStyle/>
          <a:p>
            <a:pPr algn="l" defTabSz="170082"/>
            <a:r>
              <a:rPr lang="nl-BE" sz="4000" b="1" dirty="0">
                <a:solidFill>
                  <a:srgbClr val="002060"/>
                </a:solidFill>
                <a:latin typeface="Hind Medium" panose="02000000000000000000"/>
                <a:ea typeface="Verdana" panose="020B0604030504040204" pitchFamily="34" charset="0"/>
                <a:cs typeface="Verdana" panose="020B0604030504040204" pitchFamily="34" charset="0"/>
              </a:rPr>
              <a:t>2.2.	Wachtdiensten</a:t>
            </a:r>
          </a:p>
        </p:txBody>
      </p:sp>
      <p:sp>
        <p:nvSpPr>
          <p:cNvPr id="3" name="Text Box 2">
            <a:extLst>
              <a:ext uri="{FF2B5EF4-FFF2-40B4-BE49-F238E27FC236}">
                <a16:creationId xmlns:a16="http://schemas.microsoft.com/office/drawing/2014/main" id="{61C734AA-B4C5-4E48-BF5D-2FEFAB5AE9A5}"/>
              </a:ext>
            </a:extLst>
          </p:cNvPr>
          <p:cNvSpPr txBox="1">
            <a:spLocks noChangeArrowheads="1"/>
          </p:cNvSpPr>
          <p:nvPr/>
        </p:nvSpPr>
        <p:spPr bwMode="auto">
          <a:xfrm>
            <a:off x="1052736" y="3872880"/>
            <a:ext cx="5436264" cy="523914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fontAlgn="base">
              <a:spcBef>
                <a:spcPct val="0"/>
              </a:spcBef>
              <a:spcAft>
                <a:spcPts val="189"/>
              </a:spcAft>
              <a:defRPr/>
            </a:pPr>
            <a:r>
              <a:rPr lang="nl-BE" altLang="nl-BE" sz="1701" b="1" dirty="0">
                <a:solidFill>
                  <a:srgbClr val="00B0F0"/>
                </a:solidFill>
                <a:latin typeface="Hind Light"/>
                <a:ea typeface="Verdana" panose="020B0604030504040204" pitchFamily="34" charset="0"/>
              </a:rPr>
              <a:t>Huisartsenwachtpost</a:t>
            </a:r>
            <a:br>
              <a:rPr lang="nl-BE" altLang="nl-BE" sz="1701" b="1" dirty="0">
                <a:solidFill>
                  <a:srgbClr val="00B0F0"/>
                </a:solidFill>
                <a:latin typeface="Hind Light"/>
                <a:ea typeface="Verdana" panose="020B0604030504040204" pitchFamily="34" charset="0"/>
                <a:cs typeface="Verdana" panose="020B0604030504040204" pitchFamily="34" charset="0"/>
              </a:rPr>
            </a:br>
            <a:r>
              <a:rPr lang="nl-BE" altLang="nl-BE" sz="1512" dirty="0">
                <a:solidFill>
                  <a:srgbClr val="00B0F0"/>
                </a:solidFill>
                <a:latin typeface="Hind Light"/>
                <a:ea typeface="Verdana" panose="020B0604030504040204" pitchFamily="34" charset="0"/>
                <a:cs typeface="Verdana" panose="020B0604030504040204" pitchFamily="34" charset="0"/>
              </a:rPr>
              <a:t>(wachtdienst huisartsen)</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‘s Avonds, in het weekend en op feestdagen bel je de</a:t>
            </a:r>
            <a:br>
              <a:rPr lang="nl-BE" altLang="nl-BE" sz="1701" dirty="0">
                <a:solidFill>
                  <a:srgbClr val="085296"/>
                </a:solidFill>
                <a:latin typeface="Hind Light" panose="02000000000000000000" pitchFamily="2" charset="0"/>
                <a:cs typeface="Hind Light" panose="02000000000000000000" pitchFamily="2" charset="0"/>
              </a:rPr>
            </a:br>
            <a:r>
              <a:rPr lang="nl-BE" altLang="nl-BE" sz="1701" dirty="0">
                <a:solidFill>
                  <a:srgbClr val="085296"/>
                </a:solidFill>
                <a:latin typeface="Hind Light" panose="02000000000000000000" pitchFamily="2" charset="0"/>
                <a:cs typeface="Hind Light" panose="02000000000000000000" pitchFamily="2" charset="0"/>
              </a:rPr>
              <a:t>huisarts van wacht via het nummer </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a:t>
            </a:r>
            <a:r>
              <a:rPr lang="nl-BE" altLang="nl-BE" sz="2079" b="1" dirty="0">
                <a:solidFill>
                  <a:srgbClr val="085296"/>
                </a:solidFill>
                <a:latin typeface="Hind Light" panose="02000000000000000000" pitchFamily="2" charset="0"/>
                <a:cs typeface="Hind Light" panose="02000000000000000000" pitchFamily="2" charset="0"/>
              </a:rPr>
              <a:t>1733</a:t>
            </a:r>
            <a:endParaRPr lang="nl-BE" altLang="nl-BE" sz="2079" b="1" dirty="0">
              <a:solidFill>
                <a:srgbClr val="FF0000"/>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Leeuwerikstraat 14A</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512" dirty="0">
                <a:solidFill>
                  <a:srgbClr val="085296"/>
                </a:solidFill>
                <a:latin typeface="Hind Light" panose="02000000000000000000" pitchFamily="2" charset="0"/>
                <a:cs typeface="Hind Light" panose="02000000000000000000" pitchFamily="2" charset="0"/>
              </a:rPr>
              <a:t>www.huisartenvanwachtpanacea.be</a:t>
            </a:r>
          </a:p>
          <a:p>
            <a:pPr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Wachtdienst tandartsen</a:t>
            </a:r>
          </a:p>
          <a:p>
            <a:pPr lvl="0"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a:t>
            </a:r>
            <a:r>
              <a:rPr lang="nl-BE" altLang="nl-BE" sz="2079" b="1" dirty="0">
                <a:solidFill>
                  <a:srgbClr val="085296"/>
                </a:solidFill>
                <a:latin typeface="Hind Light" panose="02000000000000000000" pitchFamily="2" charset="0"/>
                <a:cs typeface="Hind Light" panose="02000000000000000000" pitchFamily="2" charset="0"/>
              </a:rPr>
              <a:t>0903 39 969</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(€ 1,50/min)</a:t>
            </a:r>
          </a:p>
          <a:p>
            <a:pPr lvl="0"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www.tandarts.be/wachtdienst</a:t>
            </a:r>
          </a:p>
          <a:p>
            <a:pPr lvl="0"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lvl="0"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lvl="0"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Wachtdienst</a:t>
            </a:r>
            <a:r>
              <a:rPr lang="nl-BE" altLang="nl-BE" sz="1701" b="1" dirty="0">
                <a:solidFill>
                  <a:srgbClr val="085296"/>
                </a:solidFill>
                <a:latin typeface="Hind Light" panose="02000000000000000000" pitchFamily="2" charset="0"/>
                <a:cs typeface="Hind Light" panose="02000000000000000000" pitchFamily="2" charset="0"/>
              </a:rPr>
              <a:t> </a:t>
            </a:r>
            <a:r>
              <a:rPr lang="nl-BE" altLang="nl-BE" sz="1701" b="1" dirty="0">
                <a:solidFill>
                  <a:srgbClr val="00B0F0"/>
                </a:solidFill>
                <a:latin typeface="Hind Light"/>
                <a:ea typeface="Verdana" panose="020B0604030504040204" pitchFamily="34" charset="0"/>
                <a:cs typeface="Verdana" panose="020B0604030504040204" pitchFamily="34" charset="0"/>
              </a:rPr>
              <a:t>apothekers</a:t>
            </a:r>
          </a:p>
          <a:p>
            <a:pPr lvl="0"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a:t>
            </a:r>
            <a:r>
              <a:rPr lang="nl-BE" altLang="nl-BE" sz="2079" b="1" dirty="0">
                <a:solidFill>
                  <a:srgbClr val="085296"/>
                </a:solidFill>
                <a:latin typeface="Hind Light" panose="02000000000000000000" pitchFamily="2" charset="0"/>
                <a:cs typeface="Hind Light" panose="02000000000000000000" pitchFamily="2" charset="0"/>
              </a:rPr>
              <a:t>0903 99 000</a:t>
            </a:r>
          </a:p>
          <a:p>
            <a:pPr lvl="0"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(€ 1,50/min)</a:t>
            </a:r>
          </a:p>
          <a:p>
            <a:pPr lvl="0"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www.apotheek.be</a:t>
            </a:r>
          </a:p>
          <a:p>
            <a:pPr lvl="0"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2614352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70841" y="344488"/>
            <a:ext cx="6120000" cy="2088232"/>
          </a:xfrm>
        </p:spPr>
        <p:txBody>
          <a:bodyPr>
            <a:normAutofit/>
          </a:bodyPr>
          <a:lstStyle/>
          <a:p>
            <a:pPr algn="l" defTabSz="170082"/>
            <a:r>
              <a:rPr lang="nl-BE" sz="4000" b="1" dirty="0">
                <a:solidFill>
                  <a:srgbClr val="002060"/>
                </a:solidFill>
                <a:latin typeface="Hind Medium" panose="02000000000000000000"/>
                <a:ea typeface="Verdana" panose="020B0604030504040204" pitchFamily="34" charset="0"/>
                <a:cs typeface="Verdana" panose="020B0604030504040204" pitchFamily="34" charset="0"/>
              </a:rPr>
              <a:t>2.3.		Ziekenhuizen en</a:t>
            </a:r>
            <a:br>
              <a:rPr lang="nl-BE" sz="4000" b="1" dirty="0">
                <a:solidFill>
                  <a:srgbClr val="002060"/>
                </a:solidFill>
                <a:latin typeface="Hind Medium" panose="02000000000000000000"/>
                <a:ea typeface="Verdana" panose="020B0604030504040204" pitchFamily="34" charset="0"/>
                <a:cs typeface="Verdana" panose="020B0604030504040204" pitchFamily="34" charset="0"/>
              </a:rPr>
            </a:br>
            <a:r>
              <a:rPr lang="nl-BE" sz="4000" b="1" dirty="0">
                <a:solidFill>
                  <a:srgbClr val="002060"/>
                </a:solidFill>
                <a:latin typeface="Hind Medium" panose="02000000000000000000"/>
                <a:ea typeface="Verdana" panose="020B0604030504040204" pitchFamily="34" charset="0"/>
                <a:cs typeface="Verdana" panose="020B0604030504040204" pitchFamily="34" charset="0"/>
              </a:rPr>
              <a:t>					zorgstudio’s</a:t>
            </a:r>
          </a:p>
        </p:txBody>
      </p:sp>
      <p:sp>
        <p:nvSpPr>
          <p:cNvPr id="5" name="Rechthoek 4">
            <a:extLst>
              <a:ext uri="{FF2B5EF4-FFF2-40B4-BE49-F238E27FC236}">
                <a16:creationId xmlns:a16="http://schemas.microsoft.com/office/drawing/2014/main" id="{03C63FA6-7A9E-40CB-B435-4EA286435C23}"/>
              </a:ext>
            </a:extLst>
          </p:cNvPr>
          <p:cNvSpPr/>
          <p:nvPr/>
        </p:nvSpPr>
        <p:spPr>
          <a:xfrm>
            <a:off x="370841" y="3872880"/>
            <a:ext cx="6120000" cy="3707425"/>
          </a:xfrm>
          <a:prstGeom prst="rect">
            <a:avLst/>
          </a:prstGeom>
        </p:spPr>
        <p:txBody>
          <a:bodyPr wrap="square">
            <a:spAutoFit/>
          </a:bodyPr>
          <a:lstStyle/>
          <a:p>
            <a:pPr algn="just">
              <a:lnSpc>
                <a:spcPct val="119000"/>
              </a:lnSpc>
              <a:spcAft>
                <a:spcPts val="567"/>
              </a:spcAft>
            </a:pPr>
            <a:r>
              <a:rPr lang="nl-BE" sz="1890" kern="1400" dirty="0">
                <a:solidFill>
                  <a:srgbClr val="085296"/>
                </a:solidFill>
                <a:latin typeface="Hind Light" panose="02000000000000000000" pitchFamily="2" charset="0"/>
                <a:cs typeface="Hind Light" panose="02000000000000000000" pitchFamily="2" charset="0"/>
              </a:rPr>
              <a:t>Soms is meer gespecialiseerde zorg nodig. Je huisarts zal je voor bijkomend onderzoek of voor een opname doorverwijzen naar het ziekenhuis.</a:t>
            </a:r>
            <a:endParaRPr lang="nl-BE" sz="1890"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890" kern="1400" dirty="0">
                <a:solidFill>
                  <a:srgbClr val="085296"/>
                </a:solidFill>
                <a:latin typeface="Hind Light" panose="02000000000000000000" pitchFamily="2" charset="0"/>
                <a:cs typeface="Hind Light" panose="02000000000000000000" pitchFamily="2" charset="0"/>
              </a:rPr>
              <a:t>Bij ontslag uit het ziekenhuis zal de sociale dienst met jou bekijken welke diensten je in de eerste weken kunnen  helpen, zodat je rustig de tijd hebt om volledig te herstellen.</a:t>
            </a:r>
            <a:endParaRPr lang="nl-BE" sz="1890"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890" kern="1400" dirty="0">
                <a:solidFill>
                  <a:srgbClr val="085296"/>
                </a:solidFill>
                <a:latin typeface="Hind Light" panose="02000000000000000000" pitchFamily="2" charset="0"/>
                <a:cs typeface="Hind Light" panose="02000000000000000000" pitchFamily="2" charset="0"/>
              </a:rPr>
              <a:t>Wie een langdurige behandeling moet ondergaan kan verblijven in een zorgstudio, in de buurt van het ziekenhuis.</a:t>
            </a:r>
            <a:endParaRPr lang="nl-BE" sz="1890" kern="1400" dirty="0">
              <a:solidFill>
                <a:srgbClr val="000000"/>
              </a:solidFill>
              <a:latin typeface="Hind Light" panose="02000000000000000000" pitchFamily="2" charset="0"/>
              <a:cs typeface="Hind Light" panose="02000000000000000000" pitchFamily="2" charset="0"/>
            </a:endParaRPr>
          </a:p>
        </p:txBody>
      </p:sp>
      <p:pic>
        <p:nvPicPr>
          <p:cNvPr id="2050" name="Picture 2">
            <a:extLst>
              <a:ext uri="{FF2B5EF4-FFF2-40B4-BE49-F238E27FC236}">
                <a16:creationId xmlns:a16="http://schemas.microsoft.com/office/drawing/2014/main" id="{C2C695C4-9257-4326-99BF-4B1AFBB3AB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1492" y="7329264"/>
            <a:ext cx="2855015" cy="2376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183207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a:extLst>
              <a:ext uri="{FF2B5EF4-FFF2-40B4-BE49-F238E27FC236}">
                <a16:creationId xmlns:a16="http://schemas.microsoft.com/office/drawing/2014/main" id="{C7C562C1-0BD1-4271-A3B5-32F17A882E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4314" y="6821939"/>
            <a:ext cx="3629372" cy="27250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16224"/>
          </a:xfrm>
        </p:spPr>
        <p:txBody>
          <a:bodyPr>
            <a:normAutofit/>
          </a:bodyPr>
          <a:lstStyle/>
          <a:p>
            <a:pPr algn="l" defTabSz="170082"/>
            <a:r>
              <a:rPr lang="nl-BE" sz="4000" b="1" dirty="0">
                <a:solidFill>
                  <a:srgbClr val="002060"/>
                </a:solidFill>
                <a:latin typeface="Hind Medium" panose="02000000000000000000"/>
                <a:ea typeface="Verdana" panose="020B0604030504040204" pitchFamily="34" charset="0"/>
                <a:cs typeface="Verdana" panose="020B0604030504040204" pitchFamily="34" charset="0"/>
              </a:rPr>
              <a:t>2.3.		Ziekenhuizen en</a:t>
            </a:r>
            <a:br>
              <a:rPr lang="nl-BE" sz="4000" b="1" dirty="0">
                <a:solidFill>
                  <a:srgbClr val="002060"/>
                </a:solidFill>
                <a:latin typeface="Hind Medium" panose="02000000000000000000"/>
                <a:ea typeface="Verdana" panose="020B0604030504040204" pitchFamily="34" charset="0"/>
                <a:cs typeface="Verdana" panose="020B0604030504040204" pitchFamily="34" charset="0"/>
              </a:rPr>
            </a:br>
            <a:r>
              <a:rPr lang="nl-BE" sz="4000" b="1" dirty="0">
                <a:solidFill>
                  <a:srgbClr val="002060"/>
                </a:solidFill>
                <a:latin typeface="Hind Medium" panose="02000000000000000000"/>
                <a:ea typeface="Verdana" panose="020B0604030504040204" pitchFamily="34" charset="0"/>
                <a:cs typeface="Verdana" panose="020B0604030504040204" pitchFamily="34" charset="0"/>
              </a:rPr>
              <a:t>					zorgstudio’s</a:t>
            </a:r>
          </a:p>
        </p:txBody>
      </p:sp>
      <p:sp>
        <p:nvSpPr>
          <p:cNvPr id="3" name="Text Box 2">
            <a:extLst>
              <a:ext uri="{FF2B5EF4-FFF2-40B4-BE49-F238E27FC236}">
                <a16:creationId xmlns:a16="http://schemas.microsoft.com/office/drawing/2014/main" id="{F08ABECF-C21E-492C-B893-2047175EC840}"/>
              </a:ext>
            </a:extLst>
          </p:cNvPr>
          <p:cNvSpPr txBox="1">
            <a:spLocks noChangeArrowheads="1"/>
          </p:cNvSpPr>
          <p:nvPr/>
        </p:nvSpPr>
        <p:spPr bwMode="auto">
          <a:xfrm>
            <a:off x="635818" y="3368824"/>
            <a:ext cx="3124585" cy="37132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AZ St.-Elisabeth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Godveerdegemstraat 69</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09 364 81 11</a:t>
            </a:r>
          </a:p>
          <a:p>
            <a:pPr defTabSz="864017" eaLnBrk="0" fontAlgn="base" hangingPunct="0">
              <a:spcBef>
                <a:spcPct val="0"/>
              </a:spcBef>
              <a:spcAft>
                <a:spcPct val="0"/>
              </a:spcAft>
            </a:pPr>
            <a:r>
              <a:rPr lang="nl-BE" sz="1700" u="sng" dirty="0">
                <a:latin typeface="Hind Light" panose="02000000000000000000" pitchFamily="2" charset="0"/>
                <a:cs typeface="Hind Light" panose="02000000000000000000" pitchFamily="2" charset="0"/>
                <a:hlinkClick r:id="rId3"/>
              </a:rPr>
              <a:t>info@sezz.be</a:t>
            </a:r>
            <a:r>
              <a:rPr lang="nl-BE" altLang="nl-BE" sz="1700" dirty="0">
                <a:solidFill>
                  <a:srgbClr val="085296"/>
                </a:solidFill>
                <a:latin typeface="Hind Light" panose="02000000000000000000" pitchFamily="2" charset="0"/>
                <a:cs typeface="Hind Light" panose="02000000000000000000" pitchFamily="2" charset="0"/>
              </a:rPr>
              <a:t>	</a:t>
            </a:r>
            <a:endParaRPr lang="nl-BE" altLang="nl-BE" sz="1700"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hlinkClick r:id="rId4"/>
              </a:rPr>
              <a:t>www.sezz.be</a:t>
            </a: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Psychiatrisch Ziekenhuis </a:t>
            </a:r>
            <a:br>
              <a:rPr lang="nl-BE" altLang="nl-BE" sz="1701" b="1" dirty="0">
                <a:solidFill>
                  <a:srgbClr val="00B0F0"/>
                </a:solidFill>
                <a:latin typeface="Hind Light"/>
                <a:ea typeface="Verdana" panose="020B0604030504040204" pitchFamily="34" charset="0"/>
                <a:cs typeface="Verdana" panose="020B0604030504040204" pitchFamily="34" charset="0"/>
              </a:rPr>
            </a:br>
            <a:r>
              <a:rPr lang="nl-BE" altLang="nl-BE" sz="1701" b="1" dirty="0" err="1">
                <a:solidFill>
                  <a:srgbClr val="00B0F0"/>
                </a:solidFill>
                <a:latin typeface="Hind Light"/>
                <a:ea typeface="Verdana" panose="020B0604030504040204" pitchFamily="34" charset="0"/>
                <a:cs typeface="Verdana" panose="020B0604030504040204" pitchFamily="34" charset="0"/>
              </a:rPr>
              <a:t>Frapello</a:t>
            </a:r>
            <a:r>
              <a:rPr lang="nl-BE" altLang="nl-BE" sz="1701" b="1" dirty="0">
                <a:solidFill>
                  <a:srgbClr val="00B0F0"/>
                </a:solidFill>
                <a:latin typeface="Hind Light"/>
                <a:ea typeface="Verdana" panose="020B0604030504040204" pitchFamily="34" charset="0"/>
                <a:cs typeface="Verdana" panose="020B0604030504040204" pitchFamily="34" charset="0"/>
              </a:rPr>
              <a:t> campus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Penitentenlaan 7</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Tel:09 364 46 46</a:t>
            </a:r>
          </a:p>
          <a:p>
            <a:pPr defTabSz="864017" eaLnBrk="0" fontAlgn="base" hangingPunct="0">
              <a:spcBef>
                <a:spcPct val="0"/>
              </a:spcBef>
              <a:spcAft>
                <a:spcPct val="0"/>
              </a:spcAft>
            </a:pPr>
            <a:r>
              <a:rPr lang="nl-BE" sz="1700" u="sng" dirty="0">
                <a:latin typeface="Hind Light" panose="02000000000000000000" pitchFamily="2" charset="0"/>
                <a:cs typeface="Hind Light" panose="02000000000000000000" pitchFamily="2" charset="0"/>
                <a:hlinkClick r:id="rId5"/>
              </a:rPr>
              <a:t>www.gpn-ggz-vlaamseardennen.gpn.be</a:t>
            </a:r>
            <a:endParaRPr lang="nl-BE" sz="1700" dirty="0">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070C0"/>
              </a:solidFill>
              <a:latin typeface="Hind Light" panose="02000000000000000000" pitchFamily="2" charset="0"/>
              <a:cs typeface="Hind Light" panose="02000000000000000000" pitchFamily="2" charset="0"/>
            </a:endParaRPr>
          </a:p>
        </p:txBody>
      </p:sp>
      <p:sp>
        <p:nvSpPr>
          <p:cNvPr id="4" name="Text Box 3">
            <a:extLst>
              <a:ext uri="{FF2B5EF4-FFF2-40B4-BE49-F238E27FC236}">
                <a16:creationId xmlns:a16="http://schemas.microsoft.com/office/drawing/2014/main" id="{0D27D1BD-4462-423A-B38E-52457B7F186E}"/>
              </a:ext>
            </a:extLst>
          </p:cNvPr>
          <p:cNvSpPr txBox="1">
            <a:spLocks noChangeArrowheads="1"/>
          </p:cNvSpPr>
          <p:nvPr/>
        </p:nvSpPr>
        <p:spPr bwMode="auto">
          <a:xfrm>
            <a:off x="3760403" y="4136510"/>
            <a:ext cx="2744232" cy="142995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Zorgstudio’s</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Marie </a:t>
            </a:r>
            <a:r>
              <a:rPr lang="nl-BE" altLang="nl-BE" sz="1701" dirty="0" err="1">
                <a:solidFill>
                  <a:srgbClr val="085296"/>
                </a:solidFill>
                <a:latin typeface="Hind Light" panose="02000000000000000000" pitchFamily="2" charset="0"/>
                <a:cs typeface="Hind Light" panose="02000000000000000000" pitchFamily="2" charset="0"/>
              </a:rPr>
              <a:t>Popelinstraat</a:t>
            </a:r>
            <a:r>
              <a:rPr lang="nl-BE" altLang="nl-BE" sz="1701" dirty="0">
                <a:solidFill>
                  <a:srgbClr val="085296"/>
                </a:solidFill>
                <a:latin typeface="Hind Light" panose="02000000000000000000" pitchFamily="2" charset="0"/>
                <a:cs typeface="Hind Light" panose="02000000000000000000" pitchFamily="2" charset="0"/>
              </a:rPr>
              <a:t> 8</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09 432 10 00</a:t>
            </a:r>
          </a:p>
          <a:p>
            <a:pPr defTabSz="864017" eaLnBrk="0" fontAlgn="base" hangingPunct="0">
              <a:spcBef>
                <a:spcPct val="0"/>
              </a:spcBef>
              <a:spcAft>
                <a:spcPct val="0"/>
              </a:spcAft>
            </a:pPr>
            <a:r>
              <a:rPr lang="nl-BE" sz="1600" u="sng" dirty="0">
                <a:latin typeface="Hind Light" panose="02000000000000000000" pitchFamily="2" charset="0"/>
                <a:cs typeface="Hind Light" panose="02000000000000000000" pitchFamily="2" charset="0"/>
                <a:hlinkClick r:id="rId6"/>
              </a:rPr>
              <a:t>administratie.debron@sezz.be</a:t>
            </a:r>
            <a:endParaRPr lang="nl-BE" altLang="nl-BE" sz="1600"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hlinkClick r:id="rId7"/>
              </a:rPr>
              <a:t>www.debronzorgtvooru.be</a:t>
            </a:r>
            <a:endParaRPr lang="nl-BE" altLang="nl-BE" sz="1701" u="sng" dirty="0">
              <a:solidFill>
                <a:srgbClr val="085296"/>
              </a:solidFill>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32273123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437041" y="344488"/>
            <a:ext cx="6120000" cy="2088232"/>
          </a:xfrm>
        </p:spPr>
        <p:txBody>
          <a:bodyPr>
            <a:normAutofit/>
          </a:bodyPr>
          <a:lstStyle/>
          <a:p>
            <a:pPr algn="l" defTabSz="170082"/>
            <a:r>
              <a:rPr lang="nl-BE" sz="4000" b="1" dirty="0">
                <a:solidFill>
                  <a:srgbClr val="002060"/>
                </a:solidFill>
                <a:latin typeface="Hind Medium" panose="02000000000000000000"/>
                <a:ea typeface="Verdana" panose="020B0604030504040204" pitchFamily="34" charset="0"/>
                <a:cs typeface="Verdana" panose="020B0604030504040204" pitchFamily="34" charset="0"/>
              </a:rPr>
              <a:t>2.4. Revalidatie en herstel</a:t>
            </a:r>
          </a:p>
        </p:txBody>
      </p:sp>
      <p:sp>
        <p:nvSpPr>
          <p:cNvPr id="3" name="Rechthoek 2">
            <a:extLst>
              <a:ext uri="{FF2B5EF4-FFF2-40B4-BE49-F238E27FC236}">
                <a16:creationId xmlns:a16="http://schemas.microsoft.com/office/drawing/2014/main" id="{D7F684DE-AF9E-46E5-813A-29FB2B0B2F89}"/>
              </a:ext>
            </a:extLst>
          </p:cNvPr>
          <p:cNvSpPr/>
          <p:nvPr/>
        </p:nvSpPr>
        <p:spPr>
          <a:xfrm>
            <a:off x="369000" y="4232920"/>
            <a:ext cx="6120000" cy="4449551"/>
          </a:xfrm>
          <a:prstGeom prst="rect">
            <a:avLst/>
          </a:prstGeom>
        </p:spPr>
        <p:txBody>
          <a:bodyPr wrap="square">
            <a:spAutoFit/>
          </a:bodyPr>
          <a:lstStyle/>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Revalideren is herstellen door beweging.</a:t>
            </a:r>
            <a:endParaRPr lang="nl-BE" sz="1701" kern="1400" dirty="0">
              <a:solidFill>
                <a:srgbClr val="000000"/>
              </a:solidFill>
              <a:latin typeface="Hind Light" panose="02000000000000000000" pitchFamily="2" charset="0"/>
              <a:cs typeface="Hind Light" panose="02000000000000000000" pitchFamily="2" charset="0"/>
            </a:endParaRPr>
          </a:p>
          <a:p>
            <a:pPr>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Het revalidatiecentrum van AZ St.-Elisabeth Zottegem beschikt over een specifieke afdeling (SP dienst) voor personen die door ziekte problemen hebben met spieren en gewrichten, of voor personen die moeten  revalideren na een heup–, knie-</a:t>
            </a:r>
            <a:br>
              <a:rPr lang="nl-BE" sz="1701" kern="1400" dirty="0">
                <a:solidFill>
                  <a:srgbClr val="085296"/>
                </a:solidFill>
                <a:latin typeface="Hind Light" panose="02000000000000000000" pitchFamily="2" charset="0"/>
                <a:cs typeface="Hind Light" panose="02000000000000000000" pitchFamily="2" charset="0"/>
              </a:rPr>
            </a:br>
            <a:r>
              <a:rPr lang="nl-BE" sz="1701" kern="1400" dirty="0">
                <a:solidFill>
                  <a:srgbClr val="085296"/>
                </a:solidFill>
                <a:latin typeface="Hind Light" panose="02000000000000000000" pitchFamily="2" charset="0"/>
                <a:cs typeface="Hind Light" panose="02000000000000000000" pitchFamily="2" charset="0"/>
              </a:rPr>
              <a:t>rugoperatie.</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Ook personen met problemen als gevolg van een hersenletsel kunnen er terecht.</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 </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De meeste ziekenfondsen beschikken over een hersteloord waar je onder medische begeleiding verder kan revalideren of herstellen. De dienst maatschappelijk werk van je ziekenfonds wijst je graag de weg.</a:t>
            </a:r>
            <a:r>
              <a:rPr lang="nl-BE" sz="1701" kern="1400" dirty="0">
                <a:solidFill>
                  <a:srgbClr val="000000"/>
                </a:solidFill>
                <a:latin typeface="Hind Light" panose="02000000000000000000" pitchFamily="2" charset="0"/>
                <a:cs typeface="Hind Light" panose="02000000000000000000" pitchFamily="2" charset="0"/>
              </a:rPr>
              <a:t> </a:t>
            </a:r>
          </a:p>
        </p:txBody>
      </p:sp>
    </p:spTree>
    <p:extLst>
      <p:ext uri="{BB962C8B-B14F-4D97-AF65-F5344CB8AC3E}">
        <p14:creationId xmlns:p14="http://schemas.microsoft.com/office/powerpoint/2010/main" val="34431848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98329"/>
          </a:xfrm>
        </p:spPr>
        <p:txBody>
          <a:bodyPr>
            <a:normAutofit/>
          </a:bodyPr>
          <a:lstStyle/>
          <a:p>
            <a:pPr algn="l" defTabSz="170082"/>
            <a:r>
              <a:rPr lang="nl-BE" sz="4000" dirty="0">
                <a:latin typeface="Hind Medium" panose="02000000000000000000" pitchFamily="2" charset="0"/>
                <a:cs typeface="Hind Medium" panose="02000000000000000000" pitchFamily="2" charset="0"/>
              </a:rPr>
              <a:t>3.	 Geestelijke gezond-</a:t>
            </a:r>
            <a:br>
              <a:rPr lang="nl-BE" sz="4000" dirty="0">
                <a:latin typeface="Hind Medium" panose="02000000000000000000" pitchFamily="2" charset="0"/>
                <a:cs typeface="Hind Medium" panose="02000000000000000000" pitchFamily="2" charset="0"/>
              </a:rPr>
            </a:br>
            <a:r>
              <a:rPr lang="nl-BE" sz="4000" dirty="0">
                <a:latin typeface="Hind Medium" panose="02000000000000000000" pitchFamily="2" charset="0"/>
                <a:cs typeface="Hind Medium" panose="02000000000000000000" pitchFamily="2" charset="0"/>
              </a:rPr>
              <a:t>			</a:t>
            </a:r>
            <a:r>
              <a:rPr lang="nl-BE" sz="4000" dirty="0" err="1">
                <a:latin typeface="Hind Medium" panose="02000000000000000000" pitchFamily="2" charset="0"/>
                <a:cs typeface="Hind Medium" panose="02000000000000000000" pitchFamily="2" charset="0"/>
              </a:rPr>
              <a:t>heidszorg</a:t>
            </a:r>
            <a:endParaRPr lang="nl-BE" sz="4000" dirty="0">
              <a:latin typeface="Hind Medium" panose="02000000000000000000" pitchFamily="2" charset="0"/>
              <a:cs typeface="Hind Medium" panose="02000000000000000000" pitchFamily="2" charset="0"/>
            </a:endParaRPr>
          </a:p>
        </p:txBody>
      </p:sp>
      <p:pic>
        <p:nvPicPr>
          <p:cNvPr id="4098" name="Picture 2">
            <a:extLst>
              <a:ext uri="{FF2B5EF4-FFF2-40B4-BE49-F238E27FC236}">
                <a16:creationId xmlns:a16="http://schemas.microsoft.com/office/drawing/2014/main" id="{82D1FABB-0C78-4BA7-B61B-1EFB7F3274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159" y="3540057"/>
            <a:ext cx="3145748" cy="209832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099" name="Picture 3">
            <a:extLst>
              <a:ext uri="{FF2B5EF4-FFF2-40B4-BE49-F238E27FC236}">
                <a16:creationId xmlns:a16="http://schemas.microsoft.com/office/drawing/2014/main" id="{E11155D0-38F6-474D-BBBB-56171E19FC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1966" y="4953001"/>
            <a:ext cx="2788875" cy="209832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0" name="Picture 4">
            <a:extLst>
              <a:ext uri="{FF2B5EF4-FFF2-40B4-BE49-F238E27FC236}">
                <a16:creationId xmlns:a16="http://schemas.microsoft.com/office/drawing/2014/main" id="{286A6E97-49FC-4ABA-84D0-AE5EC4E86A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21579" y="7299076"/>
            <a:ext cx="3015533" cy="233444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4842176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437041" y="344488"/>
            <a:ext cx="6120000" cy="2088232"/>
          </a:xfrm>
        </p:spPr>
        <p:txBody>
          <a:bodyPr>
            <a:normAutofit/>
          </a:bodyPr>
          <a:lstStyle/>
          <a:p>
            <a:pPr algn="l" defTabSz="170082"/>
            <a:r>
              <a:rPr lang="nl-BE" sz="4000" dirty="0">
                <a:latin typeface="Hind Medium" panose="02000000000000000000" pitchFamily="2" charset="0"/>
                <a:cs typeface="Hind Medium" panose="02000000000000000000" pitchFamily="2" charset="0"/>
              </a:rPr>
              <a:t>3.1.	Spreek er over</a:t>
            </a:r>
          </a:p>
        </p:txBody>
      </p:sp>
      <p:sp>
        <p:nvSpPr>
          <p:cNvPr id="3" name="Rechthoek 2">
            <a:extLst>
              <a:ext uri="{FF2B5EF4-FFF2-40B4-BE49-F238E27FC236}">
                <a16:creationId xmlns:a16="http://schemas.microsoft.com/office/drawing/2014/main" id="{D04BCB56-FC00-4A76-856D-F6965863A7A5}"/>
              </a:ext>
            </a:extLst>
          </p:cNvPr>
          <p:cNvSpPr/>
          <p:nvPr/>
        </p:nvSpPr>
        <p:spPr>
          <a:xfrm>
            <a:off x="369000" y="4448944"/>
            <a:ext cx="6120000" cy="3280513"/>
          </a:xfrm>
          <a:prstGeom prst="rect">
            <a:avLst/>
          </a:prstGeom>
        </p:spPr>
        <p:txBody>
          <a:bodyPr wrap="square">
            <a:spAutoFit/>
          </a:bodyPr>
          <a:lstStyle/>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 </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Iedereen heeft wel eens een dipje. Al te vaak verzwijgen we dat het even niet goed gaat, dat het allemaal wat te veel is, dat we het even niet zien zitten.</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 </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Een goed gesprek, een luisterend oor, een duwtje in de rug kan al het verschil maken.</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 </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Soms is er ook meer gespecialiseerde hulp nodig. </a:t>
            </a:r>
            <a:r>
              <a:rPr lang="nl-BE" sz="1701" kern="1400" dirty="0">
                <a:solidFill>
                  <a:srgbClr val="000000"/>
                </a:solidFill>
                <a:latin typeface="Hind Light" panose="02000000000000000000" pitchFamily="2" charset="0"/>
                <a:cs typeface="Hind Light" panose="02000000000000000000" pitchFamily="2" charset="0"/>
              </a:rPr>
              <a:t> </a:t>
            </a:r>
          </a:p>
        </p:txBody>
      </p:sp>
    </p:spTree>
    <p:extLst>
      <p:ext uri="{BB962C8B-B14F-4D97-AF65-F5344CB8AC3E}">
        <p14:creationId xmlns:p14="http://schemas.microsoft.com/office/powerpoint/2010/main" val="29358577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70843" y="348579"/>
            <a:ext cx="6120000" cy="2032531"/>
          </a:xfrm>
        </p:spPr>
        <p:txBody>
          <a:bodyPr>
            <a:normAutofit/>
          </a:bodyPr>
          <a:lstStyle/>
          <a:p>
            <a:pPr algn="l" defTabSz="170082"/>
            <a:r>
              <a:rPr lang="nl-BE" sz="4000" dirty="0">
                <a:latin typeface="Hind Medium" panose="02000000000000000000" pitchFamily="2" charset="0"/>
                <a:cs typeface="Hind Medium" panose="02000000000000000000" pitchFamily="2" charset="0"/>
              </a:rPr>
              <a:t>3.1.	Spreek er over</a:t>
            </a:r>
          </a:p>
        </p:txBody>
      </p:sp>
      <p:sp>
        <p:nvSpPr>
          <p:cNvPr id="3" name="Text Box 2">
            <a:extLst>
              <a:ext uri="{FF2B5EF4-FFF2-40B4-BE49-F238E27FC236}">
                <a16:creationId xmlns:a16="http://schemas.microsoft.com/office/drawing/2014/main" id="{3495A156-B871-44F1-AB74-50226C1C57CA}"/>
              </a:ext>
            </a:extLst>
          </p:cNvPr>
          <p:cNvSpPr txBox="1">
            <a:spLocks noChangeArrowheads="1"/>
          </p:cNvSpPr>
          <p:nvPr/>
        </p:nvSpPr>
        <p:spPr bwMode="auto">
          <a:xfrm>
            <a:off x="367156" y="2792760"/>
            <a:ext cx="5752844" cy="63472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3300" b="1" dirty="0">
                <a:solidFill>
                  <a:srgbClr val="085296"/>
                </a:solidFill>
                <a:latin typeface="Hind Medium" panose="02000000000000000000" pitchFamily="2" charset="0"/>
                <a:cs typeface="Hind Medium" panose="02000000000000000000" pitchFamily="2" charset="0"/>
              </a:rPr>
              <a:t>Zij bieden een luisterend oor</a:t>
            </a:r>
            <a:endParaRPr lang="nl-BE" altLang="nl-BE" sz="3300" dirty="0">
              <a:latin typeface="Hind Medium" panose="02000000000000000000" pitchFamily="2" charset="0"/>
              <a:cs typeface="Hind Medium" panose="02000000000000000000" pitchFamily="2" charset="0"/>
            </a:endParaRPr>
          </a:p>
        </p:txBody>
      </p:sp>
      <p:sp>
        <p:nvSpPr>
          <p:cNvPr id="4" name="Text Box 3">
            <a:extLst>
              <a:ext uri="{FF2B5EF4-FFF2-40B4-BE49-F238E27FC236}">
                <a16:creationId xmlns:a16="http://schemas.microsoft.com/office/drawing/2014/main" id="{2F47C68A-531A-495D-8519-EADC2FC37E39}"/>
              </a:ext>
            </a:extLst>
          </p:cNvPr>
          <p:cNvSpPr txBox="1">
            <a:spLocks noChangeArrowheads="1"/>
          </p:cNvSpPr>
          <p:nvPr/>
        </p:nvSpPr>
        <p:spPr bwMode="auto">
          <a:xfrm>
            <a:off x="367156" y="4664968"/>
            <a:ext cx="3061844" cy="345321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Sociaal Huis</a:t>
            </a:r>
          </a:p>
          <a:p>
            <a:pPr defTabSz="864017" eaLnBrk="0" fontAlgn="base" hangingPunct="0">
              <a:spcBef>
                <a:spcPct val="0"/>
              </a:spcBef>
              <a:spcAft>
                <a:spcPct val="0"/>
              </a:spcAft>
            </a:pPr>
            <a:r>
              <a:rPr lang="nl-BE" altLang="nl-BE" sz="1701" dirty="0" err="1">
                <a:solidFill>
                  <a:srgbClr val="085296"/>
                </a:solidFill>
                <a:latin typeface="Hind Light" panose="02000000000000000000" pitchFamily="2" charset="0"/>
                <a:cs typeface="Hind Light" panose="02000000000000000000" pitchFamily="2" charset="0"/>
              </a:rPr>
              <a:t>Deinsbekestraat</a:t>
            </a:r>
            <a:r>
              <a:rPr lang="nl-BE" altLang="nl-BE" sz="1701" dirty="0">
                <a:solidFill>
                  <a:srgbClr val="085296"/>
                </a:solidFill>
                <a:latin typeface="Hind Light" panose="02000000000000000000" pitchFamily="2" charset="0"/>
                <a:cs typeface="Hind Light" panose="02000000000000000000" pitchFamily="2" charset="0"/>
              </a:rPr>
              <a:t> 23</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09 364 57 50</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sociaalhuis@ocmw.zottegem.be</a:t>
            </a:r>
            <a:endParaRPr lang="nl-BE" altLang="nl-BE" sz="170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Centrum Algemeen Welzijnswerk (CAW)</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Ooststraat 27</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08 001 35 00</a:t>
            </a:r>
          </a:p>
          <a:p>
            <a:pPr defTabSz="864017" eaLnBrk="0" fontAlgn="base" hangingPunct="0">
              <a:spcBef>
                <a:spcPct val="0"/>
              </a:spcBef>
              <a:spcAft>
                <a:spcPct val="0"/>
              </a:spcAft>
            </a:pPr>
            <a:r>
              <a:rPr lang="nl-BE" altLang="nl-BE" sz="1701" dirty="0" err="1">
                <a:solidFill>
                  <a:srgbClr val="085296"/>
                </a:solidFill>
                <a:latin typeface="Hind Light" panose="02000000000000000000" pitchFamily="2" charset="0"/>
                <a:cs typeface="Hind Light" panose="02000000000000000000" pitchFamily="2" charset="0"/>
              </a:rPr>
              <a:t>ontaal.zottegem</a:t>
            </a:r>
            <a:r>
              <a:rPr lang="nl-BE" altLang="nl-BE" sz="1701" dirty="0">
                <a:solidFill>
                  <a:srgbClr val="085296"/>
                </a:solidFill>
                <a:latin typeface="Hind Light" panose="02000000000000000000" pitchFamily="2" charset="0"/>
                <a:cs typeface="Hind Light" panose="02000000000000000000" pitchFamily="2" charset="0"/>
              </a:rPr>
              <a:t>@</a:t>
            </a:r>
            <a:br>
              <a:rPr lang="nl-BE" altLang="nl-BE" sz="1701" dirty="0">
                <a:solidFill>
                  <a:srgbClr val="085296"/>
                </a:solidFill>
                <a:latin typeface="Hind Light" panose="02000000000000000000" pitchFamily="2" charset="0"/>
                <a:cs typeface="Hind Light" panose="02000000000000000000" pitchFamily="2" charset="0"/>
              </a:rPr>
            </a:br>
            <a:r>
              <a:rPr lang="nl-BE" altLang="nl-BE" sz="1701" dirty="0">
                <a:solidFill>
                  <a:srgbClr val="085296"/>
                </a:solidFill>
                <a:latin typeface="Hind Light" panose="02000000000000000000" pitchFamily="2" charset="0"/>
                <a:cs typeface="Hind Light" panose="02000000000000000000" pitchFamily="2" charset="0"/>
              </a:rPr>
              <a:t>cawoostvlaanderen.be</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hlinkClick r:id="rId2"/>
              </a:rPr>
              <a:t>www.cawoostvlaanderen.be</a:t>
            </a:r>
            <a:endParaRPr lang="nl-BE" altLang="nl-BE" sz="1701" dirty="0">
              <a:solidFill>
                <a:srgbClr val="085296"/>
              </a:solidFill>
              <a:latin typeface="Hind Light" panose="02000000000000000000" pitchFamily="2" charset="0"/>
              <a:cs typeface="Hind Light" panose="02000000000000000000" pitchFamily="2" charset="0"/>
            </a:endParaRPr>
          </a:p>
        </p:txBody>
      </p:sp>
      <p:sp>
        <p:nvSpPr>
          <p:cNvPr id="5" name="Text Box 4">
            <a:extLst>
              <a:ext uri="{FF2B5EF4-FFF2-40B4-BE49-F238E27FC236}">
                <a16:creationId xmlns:a16="http://schemas.microsoft.com/office/drawing/2014/main" id="{B524505F-F805-4817-AD53-6607F61B6CD0}"/>
              </a:ext>
            </a:extLst>
          </p:cNvPr>
          <p:cNvSpPr txBox="1">
            <a:spLocks noChangeArrowheads="1"/>
          </p:cNvSpPr>
          <p:nvPr/>
        </p:nvSpPr>
        <p:spPr bwMode="auto">
          <a:xfrm>
            <a:off x="3717032" y="3839138"/>
            <a:ext cx="2880000" cy="478627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Bij de </a:t>
            </a:r>
            <a:r>
              <a:rPr lang="nl-BE" altLang="nl-BE" sz="1701" b="1" dirty="0">
                <a:solidFill>
                  <a:srgbClr val="085296"/>
                </a:solidFill>
                <a:latin typeface="Hind Light" panose="02000000000000000000" pitchFamily="2" charset="0"/>
                <a:cs typeface="Hind Light" panose="02000000000000000000" pitchFamily="2" charset="0"/>
              </a:rPr>
              <a:t>dienst maatschappelijk werk van het ziekenfonds.</a:t>
            </a:r>
          </a:p>
          <a:p>
            <a:pPr defTabSz="864017" eaLnBrk="0" fontAlgn="base" hangingPunct="0">
              <a:spcBef>
                <a:spcPct val="0"/>
              </a:spcBef>
              <a:spcAft>
                <a:spcPct val="0"/>
              </a:spcAft>
            </a:pPr>
            <a:endParaRPr lang="nl-BE" altLang="nl-BE" sz="1701" b="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b="1"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err="1">
                <a:solidFill>
                  <a:srgbClr val="00B0F0"/>
                </a:solidFill>
                <a:latin typeface="Hind Light"/>
                <a:ea typeface="Verdana" panose="020B0604030504040204" pitchFamily="34" charset="0"/>
                <a:cs typeface="Verdana" panose="020B0604030504040204" pitchFamily="34" charset="0"/>
              </a:rPr>
              <a:t>Tele-onthaal</a:t>
            </a:r>
            <a:r>
              <a:rPr lang="nl-BE" altLang="nl-BE" sz="1701" b="1" dirty="0">
                <a:solidFill>
                  <a:srgbClr val="00B0F0"/>
                </a:solidFill>
                <a:latin typeface="Hind Light"/>
                <a:ea typeface="Verdana" panose="020B0604030504040204" pitchFamily="34" charset="0"/>
                <a:cs typeface="Verdana" panose="020B0604030504040204" pitchFamily="34" charset="0"/>
              </a:rPr>
              <a:t> </a:t>
            </a:r>
            <a:r>
              <a:rPr lang="nl-BE" altLang="nl-BE" sz="1323" b="1" dirty="0">
                <a:solidFill>
                  <a:srgbClr val="00B0F0"/>
                </a:solidFill>
                <a:latin typeface="Hind Light"/>
                <a:ea typeface="Verdana" panose="020B0604030504040204" pitchFamily="34" charset="0"/>
                <a:cs typeface="Verdana" panose="020B0604030504040204" pitchFamily="34" charset="0"/>
              </a:rPr>
              <a:t>(7 op 7)</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a:t>
            </a:r>
            <a:r>
              <a:rPr lang="nl-BE" altLang="nl-BE" sz="2079" b="1" dirty="0">
                <a:solidFill>
                  <a:srgbClr val="085296"/>
                </a:solidFill>
                <a:latin typeface="Hind Light" panose="02000000000000000000" pitchFamily="2" charset="0"/>
                <a:cs typeface="Hind Light" panose="02000000000000000000" pitchFamily="2" charset="0"/>
              </a:rPr>
              <a:t>106</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www.tele-onthaal.be</a:t>
            </a:r>
          </a:p>
          <a:p>
            <a:pPr defTabSz="864017" eaLnBrk="0" fontAlgn="base" hangingPunct="0">
              <a:spcBef>
                <a:spcPct val="0"/>
              </a:spcBef>
              <a:spcAft>
                <a:spcPct val="0"/>
              </a:spcAft>
            </a:pPr>
            <a:endParaRPr lang="nl-BE" altLang="nl-BE" sz="1701" dirty="0">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Zelfmoordlijn </a:t>
            </a:r>
            <a:r>
              <a:rPr lang="nl-BE" altLang="nl-BE" sz="1323" b="1" dirty="0">
                <a:solidFill>
                  <a:srgbClr val="00B0F0"/>
                </a:solidFill>
                <a:latin typeface="Hind Light"/>
                <a:ea typeface="Verdana" panose="020B0604030504040204" pitchFamily="34" charset="0"/>
                <a:cs typeface="Verdana" panose="020B0604030504040204" pitchFamily="34" charset="0"/>
              </a:rPr>
              <a:t>(7 op 7)</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a:t>
            </a:r>
            <a:r>
              <a:rPr lang="nl-BE" altLang="nl-BE" sz="2079" b="1" dirty="0">
                <a:solidFill>
                  <a:srgbClr val="085296"/>
                </a:solidFill>
                <a:latin typeface="Hind Light" panose="02000000000000000000" pitchFamily="2" charset="0"/>
                <a:cs typeface="Hind Light" panose="02000000000000000000" pitchFamily="2" charset="0"/>
              </a:rPr>
              <a:t>1813</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www.zelfmoord1813.be</a:t>
            </a:r>
          </a:p>
          <a:p>
            <a:pPr defTabSz="864017" eaLnBrk="0" fontAlgn="base" hangingPunct="0">
              <a:spcBef>
                <a:spcPct val="0"/>
              </a:spcBef>
              <a:spcAft>
                <a:spcPct val="0"/>
              </a:spcAft>
            </a:pPr>
            <a:endParaRPr lang="nl-BE" altLang="nl-BE" sz="1701" dirty="0">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Kinder- en jongerentelefoon </a:t>
            </a:r>
            <a:br>
              <a:rPr lang="nl-BE" altLang="nl-BE" sz="1701" b="1" dirty="0">
                <a:solidFill>
                  <a:srgbClr val="00B0F0"/>
                </a:solidFill>
                <a:latin typeface="Hind Light"/>
                <a:ea typeface="Verdana" panose="020B0604030504040204" pitchFamily="34" charset="0"/>
                <a:cs typeface="Verdana" panose="020B0604030504040204" pitchFamily="34" charset="0"/>
              </a:rPr>
            </a:br>
            <a:r>
              <a:rPr lang="nl-BE" altLang="nl-BE" sz="1323" b="1" dirty="0">
                <a:solidFill>
                  <a:srgbClr val="00B0F0"/>
                </a:solidFill>
                <a:latin typeface="Hind Light"/>
                <a:ea typeface="Verdana" panose="020B0604030504040204" pitchFamily="34" charset="0"/>
                <a:cs typeface="Verdana" panose="020B0604030504040204" pitchFamily="34" charset="0"/>
              </a:rPr>
              <a:t>(7 op 7)</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a:t>
            </a:r>
            <a:r>
              <a:rPr lang="nl-BE" altLang="nl-BE" sz="2079" b="1" dirty="0">
                <a:solidFill>
                  <a:srgbClr val="085296"/>
                </a:solidFill>
                <a:latin typeface="Hind Light" panose="02000000000000000000" pitchFamily="2" charset="0"/>
                <a:cs typeface="Hind Light" panose="02000000000000000000" pitchFamily="2" charset="0"/>
              </a:rPr>
              <a:t>102</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www.awel.be</a:t>
            </a:r>
          </a:p>
        </p:txBody>
      </p:sp>
    </p:spTree>
    <p:extLst>
      <p:ext uri="{BB962C8B-B14F-4D97-AF65-F5344CB8AC3E}">
        <p14:creationId xmlns:p14="http://schemas.microsoft.com/office/powerpoint/2010/main" val="3502345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448941" y="344488"/>
            <a:ext cx="6120000" cy="2016224"/>
          </a:xfrm>
        </p:spPr>
        <p:txBody>
          <a:bodyPr>
            <a:normAutofit fontScale="90000"/>
          </a:bodyPr>
          <a:lstStyle/>
          <a:p>
            <a:pPr algn="l" defTabSz="170082"/>
            <a:br>
              <a:rPr lang="nl-BE" sz="4252" dirty="0">
                <a:latin typeface="Hind Medium" panose="02000000000000000000" pitchFamily="2" charset="0"/>
                <a:cs typeface="Hind Medium" panose="02000000000000000000" pitchFamily="2" charset="0"/>
              </a:rPr>
            </a:br>
            <a:r>
              <a:rPr lang="nl-BE" sz="4400" dirty="0">
                <a:latin typeface="Hind Medium" panose="02000000000000000000" pitchFamily="2" charset="0"/>
                <a:cs typeface="Hind Medium" panose="02000000000000000000" pitchFamily="2" charset="0"/>
              </a:rPr>
              <a:t>3.2.	Gespecialiseerde</a:t>
            </a:r>
            <a:br>
              <a:rPr lang="nl-BE" sz="4400" dirty="0">
                <a:latin typeface="Hind Medium" panose="02000000000000000000" pitchFamily="2" charset="0"/>
                <a:cs typeface="Hind Medium" panose="02000000000000000000" pitchFamily="2" charset="0"/>
              </a:rPr>
            </a:br>
            <a:r>
              <a:rPr lang="nl-BE" sz="4400" dirty="0">
                <a:latin typeface="Hind Medium" panose="02000000000000000000" pitchFamily="2" charset="0"/>
                <a:cs typeface="Hind Medium" panose="02000000000000000000" pitchFamily="2" charset="0"/>
              </a:rPr>
              <a:t>					geestelijke gezond-</a:t>
            </a:r>
            <a:br>
              <a:rPr lang="nl-BE" sz="4400" dirty="0">
                <a:latin typeface="Hind Medium" panose="02000000000000000000" pitchFamily="2" charset="0"/>
                <a:cs typeface="Hind Medium" panose="02000000000000000000" pitchFamily="2" charset="0"/>
              </a:rPr>
            </a:br>
            <a:r>
              <a:rPr lang="nl-BE" sz="4400" dirty="0">
                <a:latin typeface="Hind Medium" panose="02000000000000000000" pitchFamily="2" charset="0"/>
                <a:cs typeface="Hind Medium" panose="02000000000000000000" pitchFamily="2" charset="0"/>
              </a:rPr>
              <a:t>					</a:t>
            </a:r>
            <a:r>
              <a:rPr lang="nl-BE" sz="4400" dirty="0" err="1">
                <a:latin typeface="Hind Medium" panose="02000000000000000000" pitchFamily="2" charset="0"/>
                <a:cs typeface="Hind Medium" panose="02000000000000000000" pitchFamily="2" charset="0"/>
              </a:rPr>
              <a:t>heidszorg</a:t>
            </a:r>
            <a:endParaRPr lang="nl-BE" sz="4400" dirty="0">
              <a:latin typeface="Hind Medium" panose="02000000000000000000" pitchFamily="2" charset="0"/>
              <a:cs typeface="Hind Medium" panose="02000000000000000000" pitchFamily="2" charset="0"/>
            </a:endParaRPr>
          </a:p>
        </p:txBody>
      </p:sp>
      <p:sp>
        <p:nvSpPr>
          <p:cNvPr id="6" name="Text Box 2">
            <a:extLst>
              <a:ext uri="{FF2B5EF4-FFF2-40B4-BE49-F238E27FC236}">
                <a16:creationId xmlns:a16="http://schemas.microsoft.com/office/drawing/2014/main" id="{1033C49D-AE8B-4FC1-8B9F-49D6083C6D20}"/>
              </a:ext>
            </a:extLst>
          </p:cNvPr>
          <p:cNvSpPr txBox="1">
            <a:spLocks noChangeArrowheads="1"/>
          </p:cNvSpPr>
          <p:nvPr/>
        </p:nvSpPr>
        <p:spPr bwMode="auto">
          <a:xfrm>
            <a:off x="283071" y="3919103"/>
            <a:ext cx="3001914" cy="41618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Centrum voor Geestelijk</a:t>
            </a:r>
          </a:p>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Gezondheidszorg (CGG)</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Zuster Angelalaan 1</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078 15 55 70</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hlinkClick r:id="rId2"/>
              </a:rPr>
              <a:t>www.centrageestelijkegezond</a:t>
            </a:r>
            <a:br>
              <a:rPr lang="nl-BE" altLang="nl-BE" sz="1701" u="sng" dirty="0">
                <a:solidFill>
                  <a:srgbClr val="085296"/>
                </a:solidFill>
                <a:latin typeface="Hind Light" panose="02000000000000000000" pitchFamily="2" charset="0"/>
                <a:cs typeface="Hind Light" panose="02000000000000000000" pitchFamily="2" charset="0"/>
                <a:hlinkClick r:id="rId2"/>
              </a:rPr>
            </a:br>
            <a:r>
              <a:rPr lang="nl-BE" altLang="nl-BE" sz="1701" u="sng" dirty="0">
                <a:solidFill>
                  <a:srgbClr val="085296"/>
                </a:solidFill>
                <a:latin typeface="Hind Light" panose="02000000000000000000" pitchFamily="2" charset="0"/>
                <a:cs typeface="Hind Light" panose="02000000000000000000" pitchFamily="2" charset="0"/>
                <a:hlinkClick r:id="rId2"/>
              </a:rPr>
              <a:t>heidszorg.be</a:t>
            </a: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Seniorenspreekuur CGG</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LDC Egmont</a:t>
            </a:r>
          </a:p>
          <a:p>
            <a:pPr marL="342900" indent="-342900" defTabSz="864017" eaLnBrk="0" fontAlgn="base" hangingPunct="0">
              <a:spcBef>
                <a:spcPct val="0"/>
              </a:spcBef>
              <a:spcAft>
                <a:spcPct val="0"/>
              </a:spcAft>
              <a:buAutoNum type="alphaUcPeriod"/>
            </a:pPr>
            <a:r>
              <a:rPr lang="nl-BE" altLang="nl-BE" sz="1701" dirty="0" err="1">
                <a:solidFill>
                  <a:srgbClr val="085296"/>
                </a:solidFill>
                <a:latin typeface="Hind Light" panose="02000000000000000000" pitchFamily="2" charset="0"/>
                <a:cs typeface="Hind Light" panose="02000000000000000000" pitchFamily="2" charset="0"/>
              </a:rPr>
              <a:t>Gevaertlaan</a:t>
            </a:r>
            <a:endParaRPr lang="nl-BE" altLang="nl-BE" sz="170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09 364 56 95</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ldcegmont@ocmw.zottegem.be</a:t>
            </a:r>
            <a:endParaRPr lang="nl-BE" altLang="nl-BE" sz="1701" dirty="0">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p:txBody>
      </p:sp>
      <p:sp>
        <p:nvSpPr>
          <p:cNvPr id="7" name="Text Box 3">
            <a:extLst>
              <a:ext uri="{FF2B5EF4-FFF2-40B4-BE49-F238E27FC236}">
                <a16:creationId xmlns:a16="http://schemas.microsoft.com/office/drawing/2014/main" id="{CC1E0AC9-1FDF-4CC9-8302-924FEC898A8E}"/>
              </a:ext>
            </a:extLst>
          </p:cNvPr>
          <p:cNvSpPr txBox="1">
            <a:spLocks noChangeArrowheads="1"/>
          </p:cNvSpPr>
          <p:nvPr/>
        </p:nvSpPr>
        <p:spPr bwMode="auto">
          <a:xfrm>
            <a:off x="3694930" y="3919102"/>
            <a:ext cx="2880000" cy="535437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Psychiatrisch Ziekenhuis</a:t>
            </a:r>
          </a:p>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St. Franciscus</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Penitentenlaan 7</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09 364 46 46</a:t>
            </a:r>
          </a:p>
          <a:p>
            <a:pPr defTabSz="864017" eaLnBrk="0" fontAlgn="base" hangingPunct="0">
              <a:spcBef>
                <a:spcPct val="0"/>
              </a:spcBef>
              <a:spcAft>
                <a:spcPct val="0"/>
              </a:spcAft>
            </a:pPr>
            <a:r>
              <a:rPr lang="nl-BE" sz="1700" dirty="0">
                <a:latin typeface="Hind Light" panose="02000000000000000000" pitchFamily="2" charset="0"/>
                <a:cs typeface="Hind Light" panose="02000000000000000000" pitchFamily="2" charset="0"/>
              </a:rPr>
              <a:t>gpn-ggz-vlaamseardennen.gpn.be</a:t>
            </a: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Ben je bezorgd om iemand of zit je met een vermoeden van geweld? Maak je zelf geweld mee? </a:t>
            </a:r>
          </a:p>
          <a:p>
            <a:pPr eaLnBrk="0" fontAlgn="base" hangingPunct="0">
              <a:spcBef>
                <a:spcPct val="0"/>
              </a:spcBef>
              <a:spcAft>
                <a:spcPct val="0"/>
              </a:spcAft>
            </a:pPr>
            <a:r>
              <a:rPr lang="nl-BE" altLang="nl-BE" sz="1701" b="1" dirty="0">
                <a:solidFill>
                  <a:srgbClr val="085296"/>
                </a:solidFill>
                <a:latin typeface="Hind Light" panose="02000000000000000000" pitchFamily="2" charset="0"/>
                <a:cs typeface="Hind Light" panose="02000000000000000000" pitchFamily="2" charset="0"/>
              </a:rPr>
              <a:t>Bel hulplijn </a:t>
            </a:r>
            <a:r>
              <a:rPr lang="nl-BE" altLang="nl-BE" sz="2079" b="1" dirty="0">
                <a:solidFill>
                  <a:srgbClr val="085296"/>
                </a:solidFill>
                <a:latin typeface="Hind Light" panose="02000000000000000000" pitchFamily="2" charset="0"/>
                <a:cs typeface="Hind Light" panose="02000000000000000000" pitchFamily="2" charset="0"/>
              </a:rPr>
              <a:t>1712</a:t>
            </a:r>
            <a:r>
              <a:rPr lang="nl-BE" altLang="nl-BE" sz="1701" dirty="0">
                <a:solidFill>
                  <a:srgbClr val="085296"/>
                </a:solidFill>
                <a:latin typeface="Hind Light" panose="02000000000000000000" pitchFamily="2" charset="0"/>
                <a:cs typeface="Hind Light" panose="02000000000000000000" pitchFamily="2" charset="0"/>
              </a:rPr>
              <a:t>: de hulplijn voor wie vragen heeft over geweld, misbruik en kinder- of </a:t>
            </a:r>
            <a:r>
              <a:rPr lang="nl-BE" altLang="nl-BE" sz="1701" dirty="0" err="1">
                <a:solidFill>
                  <a:srgbClr val="085296"/>
                </a:solidFill>
                <a:latin typeface="Hind Light" panose="02000000000000000000" pitchFamily="2" charset="0"/>
                <a:cs typeface="Hind Light" panose="02000000000000000000" pitchFamily="2" charset="0"/>
              </a:rPr>
              <a:t>oudermis</a:t>
            </a:r>
            <a:r>
              <a:rPr lang="nl-BE" altLang="nl-BE" sz="1701" dirty="0">
                <a:solidFill>
                  <a:srgbClr val="085296"/>
                </a:solidFill>
                <a:latin typeface="Hind Light" panose="02000000000000000000" pitchFamily="2" charset="0"/>
                <a:cs typeface="Hind Light" panose="02000000000000000000" pitchFamily="2" charset="0"/>
              </a:rPr>
              <a:t>(</a:t>
            </a:r>
            <a:r>
              <a:rPr lang="nl-BE" altLang="nl-BE" sz="1701" dirty="0" err="1">
                <a:solidFill>
                  <a:srgbClr val="085296"/>
                </a:solidFill>
                <a:latin typeface="Hind Light" panose="02000000000000000000" pitchFamily="2" charset="0"/>
                <a:cs typeface="Hind Light" panose="02000000000000000000" pitchFamily="2" charset="0"/>
              </a:rPr>
              <a:t>be</a:t>
            </a:r>
            <a:r>
              <a:rPr lang="nl-BE" altLang="nl-BE" sz="1701" dirty="0">
                <a:solidFill>
                  <a:srgbClr val="085296"/>
                </a:solidFill>
                <a:latin typeface="Hind Light" panose="02000000000000000000" pitchFamily="2" charset="0"/>
                <a:cs typeface="Hind Light" panose="02000000000000000000" pitchFamily="2" charset="0"/>
              </a:rPr>
              <a:t>)handeling</a:t>
            </a: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41077521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88232"/>
          </a:xfrm>
        </p:spPr>
        <p:txBody>
          <a:bodyPr>
            <a:normAutofit/>
          </a:bodyPr>
          <a:lstStyle/>
          <a:p>
            <a:pPr algn="l" defTabSz="170082"/>
            <a:r>
              <a:rPr lang="nl-BE" sz="4000" b="1" dirty="0">
                <a:solidFill>
                  <a:srgbClr val="002060"/>
                </a:solidFill>
                <a:latin typeface="Hind Medium" panose="02000000000000000000"/>
                <a:ea typeface="Verdana" panose="020B0604030504040204" pitchFamily="34" charset="0"/>
                <a:cs typeface="Verdana" panose="020B0604030504040204" pitchFamily="34" charset="0"/>
              </a:rPr>
              <a:t>4.	Zorg aan huis</a:t>
            </a:r>
          </a:p>
        </p:txBody>
      </p:sp>
      <p:pic>
        <p:nvPicPr>
          <p:cNvPr id="7170" name="Picture 2">
            <a:extLst>
              <a:ext uri="{FF2B5EF4-FFF2-40B4-BE49-F238E27FC236}">
                <a16:creationId xmlns:a16="http://schemas.microsoft.com/office/drawing/2014/main" id="{E9DBED44-5A10-40DA-B566-9395472328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9381" y="3807274"/>
            <a:ext cx="2644572" cy="17160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171" name="Picture 3">
            <a:extLst>
              <a:ext uri="{FF2B5EF4-FFF2-40B4-BE49-F238E27FC236}">
                <a16:creationId xmlns:a16="http://schemas.microsoft.com/office/drawing/2014/main" id="{19289D1A-D2FA-456E-8B08-591262C7D5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772" y="3176545"/>
            <a:ext cx="2644572" cy="197370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173" name="Picture 5">
            <a:extLst>
              <a:ext uri="{FF2B5EF4-FFF2-40B4-BE49-F238E27FC236}">
                <a16:creationId xmlns:a16="http://schemas.microsoft.com/office/drawing/2014/main" id="{AA8C6D5B-D1E1-44D3-B2A0-1D721C74A18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6544" b="13245"/>
          <a:stretch/>
        </p:blipFill>
        <p:spPr bwMode="auto">
          <a:xfrm>
            <a:off x="3663201" y="5604230"/>
            <a:ext cx="2756534" cy="17160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174" name="Picture 6">
            <a:extLst>
              <a:ext uri="{FF2B5EF4-FFF2-40B4-BE49-F238E27FC236}">
                <a16:creationId xmlns:a16="http://schemas.microsoft.com/office/drawing/2014/main" id="{5ED7C059-0CAF-4CF1-85D9-3BD76732763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198" y="7617296"/>
            <a:ext cx="2477385" cy="176854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175" name="Picture 7">
            <a:extLst>
              <a:ext uri="{FF2B5EF4-FFF2-40B4-BE49-F238E27FC236}">
                <a16:creationId xmlns:a16="http://schemas.microsoft.com/office/drawing/2014/main" id="{B3F8EDED-1BD4-4128-80D5-F09FDE82F8F6}"/>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4629" r="6482" b="6916"/>
          <a:stretch/>
        </p:blipFill>
        <p:spPr bwMode="auto">
          <a:xfrm>
            <a:off x="3838103" y="7537623"/>
            <a:ext cx="2597859" cy="18210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122" name="Picture 2" descr="Gezinszorg en aanvullende thuiszorg - SeniorenNet - Website voor de actieve  50-plusser">
            <a:extLst>
              <a:ext uri="{FF2B5EF4-FFF2-40B4-BE49-F238E27FC236}">
                <a16:creationId xmlns:a16="http://schemas.microsoft.com/office/drawing/2014/main" id="{5573A9AC-62DE-B9E8-9BC4-BDE46A9FBC9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6771" y="5637121"/>
            <a:ext cx="2477384" cy="1651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62743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438020" y="344488"/>
            <a:ext cx="6120000" cy="2088232"/>
          </a:xfrm>
        </p:spPr>
        <p:txBody>
          <a:bodyPr>
            <a:normAutofit/>
          </a:bodyPr>
          <a:lstStyle/>
          <a:p>
            <a:pPr algn="l" defTabSz="170082"/>
            <a:r>
              <a:rPr lang="nl-BE" sz="4000" b="1" dirty="0">
                <a:solidFill>
                  <a:srgbClr val="002060"/>
                </a:solidFill>
                <a:latin typeface="Hind Medium" panose="02000000000000000000"/>
                <a:ea typeface="Verdana" panose="020B0604030504040204" pitchFamily="34" charset="0"/>
                <a:cs typeface="Verdana" panose="020B0604030504040204" pitchFamily="34" charset="0"/>
              </a:rPr>
              <a:t>4.1.	Thuisverpleging</a:t>
            </a:r>
          </a:p>
        </p:txBody>
      </p:sp>
      <p:sp>
        <p:nvSpPr>
          <p:cNvPr id="3" name="Rechthoek 2">
            <a:extLst>
              <a:ext uri="{FF2B5EF4-FFF2-40B4-BE49-F238E27FC236}">
                <a16:creationId xmlns:a16="http://schemas.microsoft.com/office/drawing/2014/main" id="{E27C2828-757A-4162-A1F9-F01C9FAE6434}"/>
              </a:ext>
            </a:extLst>
          </p:cNvPr>
          <p:cNvSpPr/>
          <p:nvPr/>
        </p:nvSpPr>
        <p:spPr>
          <a:xfrm>
            <a:off x="438020" y="4448944"/>
            <a:ext cx="6120000" cy="4291944"/>
          </a:xfrm>
          <a:prstGeom prst="rect">
            <a:avLst/>
          </a:prstGeom>
        </p:spPr>
        <p:txBody>
          <a:bodyPr wrap="square">
            <a:spAutoFit/>
          </a:bodyPr>
          <a:lstStyle/>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De thuisverpleegkundige verzorgt je wonde, geeft een inspuiting, helpt je met het aandoen van steunkousen, helpt je bij het dagelijks toilet enz.</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 </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De verpleegkundige neemt ook de nodige tijd om naar je problemen te luisteren en je passend advies te geven.</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 </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Als het nodig is, komt de verpleegkundige meerdere keren per dag, ‘s nachts of tijdens het weekend.</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 </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De thuisverpleegkundige wordt gedeeltelijk terugbetaald door je ziekenfonds.</a:t>
            </a:r>
            <a:endParaRPr lang="nl-BE" sz="1701" kern="1400" dirty="0">
              <a:solidFill>
                <a:srgbClr val="000000"/>
              </a:solidFill>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35014777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51548"/>
            <a:ext cx="6120000" cy="2009164"/>
          </a:xfrm>
        </p:spPr>
        <p:txBody>
          <a:bodyPr>
            <a:normAutofit/>
          </a:bodyPr>
          <a:lstStyle/>
          <a:p>
            <a:pPr marL="806450" indent="-806450" algn="l" defTabSz="170082"/>
            <a:r>
              <a:rPr lang="nl-BE" sz="4000" b="1" dirty="0">
                <a:solidFill>
                  <a:srgbClr val="002060"/>
                </a:solidFill>
                <a:latin typeface="Hind Medium" panose="02000000000000000000"/>
                <a:ea typeface="Verdana" panose="020B0604030504040204" pitchFamily="34" charset="0"/>
                <a:cs typeface="Verdana" panose="020B0604030504040204" pitchFamily="34" charset="0"/>
              </a:rPr>
              <a:t>4.1. Thuisverpleging</a:t>
            </a:r>
            <a:br>
              <a:rPr lang="nl-BE" sz="4000" b="1" dirty="0">
                <a:solidFill>
                  <a:srgbClr val="002060"/>
                </a:solidFill>
                <a:latin typeface="Hind Medium" panose="02000000000000000000"/>
                <a:ea typeface="Verdana" panose="020B0604030504040204" pitchFamily="34" charset="0"/>
                <a:cs typeface="Verdana" panose="020B0604030504040204" pitchFamily="34" charset="0"/>
              </a:rPr>
            </a:br>
            <a:r>
              <a:rPr lang="nl-BE" sz="4000" b="1" dirty="0">
                <a:solidFill>
                  <a:srgbClr val="002060"/>
                </a:solidFill>
                <a:latin typeface="Hind Medium" panose="02000000000000000000"/>
                <a:ea typeface="Verdana" panose="020B0604030504040204" pitchFamily="34" charset="0"/>
                <a:cs typeface="Verdana" panose="020B0604030504040204" pitchFamily="34" charset="0"/>
              </a:rPr>
              <a:t>Diensten</a:t>
            </a:r>
          </a:p>
        </p:txBody>
      </p:sp>
      <p:sp>
        <p:nvSpPr>
          <p:cNvPr id="3" name="Text Box 2">
            <a:extLst>
              <a:ext uri="{FF2B5EF4-FFF2-40B4-BE49-F238E27FC236}">
                <a16:creationId xmlns:a16="http://schemas.microsoft.com/office/drawing/2014/main" id="{6C9FBFAF-5C33-4C3B-80AB-99B7645CB688}"/>
              </a:ext>
            </a:extLst>
          </p:cNvPr>
          <p:cNvSpPr txBox="1">
            <a:spLocks noChangeArrowheads="1"/>
          </p:cNvSpPr>
          <p:nvPr/>
        </p:nvSpPr>
        <p:spPr bwMode="auto">
          <a:xfrm>
            <a:off x="729000" y="4510734"/>
            <a:ext cx="2880000" cy="469482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eaLnBrk="0" fontAlgn="base" hangingPunct="0">
              <a:spcBef>
                <a:spcPct val="0"/>
              </a:spcBef>
              <a:spcAft>
                <a:spcPct val="0"/>
              </a:spcAft>
            </a:pPr>
            <a:r>
              <a:rPr lang="nl-BE" altLang="nl-BE" sz="1701" b="1" dirty="0" err="1">
                <a:solidFill>
                  <a:srgbClr val="00B0F0"/>
                </a:solidFill>
                <a:latin typeface="Hind Light"/>
                <a:ea typeface="Verdana" panose="020B0604030504040204" pitchFamily="34" charset="0"/>
                <a:cs typeface="Verdana" panose="020B0604030504040204" pitchFamily="34" charset="0"/>
              </a:rPr>
              <a:t>Wit-Gele</a:t>
            </a:r>
            <a:r>
              <a:rPr lang="nl-BE" altLang="nl-BE" sz="1701" b="1" dirty="0">
                <a:solidFill>
                  <a:srgbClr val="00B0F0"/>
                </a:solidFill>
                <a:latin typeface="Hind Light"/>
                <a:ea typeface="Verdana" panose="020B0604030504040204" pitchFamily="34" charset="0"/>
                <a:cs typeface="Verdana" panose="020B0604030504040204" pitchFamily="34" charset="0"/>
              </a:rPr>
              <a:t> Kruis</a:t>
            </a:r>
          </a:p>
          <a:p>
            <a:pPr defTabSz="170082" eaLnBrk="0" fontAlgn="base" hangingPunct="0">
              <a:spcBef>
                <a:spcPct val="0"/>
              </a:spcBef>
              <a:spcAft>
                <a:spcPts val="189"/>
              </a:spcAft>
            </a:pPr>
            <a:r>
              <a:rPr lang="nl-BE" altLang="nl-BE" sz="1701" dirty="0">
                <a:solidFill>
                  <a:srgbClr val="085296"/>
                </a:solidFill>
                <a:latin typeface="Hind Light" panose="02000000000000000000" pitchFamily="2" charset="0"/>
                <a:cs typeface="Hind Light" panose="02000000000000000000" pitchFamily="2" charset="0"/>
              </a:rPr>
              <a:t>Kastanjelaan 2</a:t>
            </a:r>
          </a:p>
          <a:p>
            <a:pPr defTabSz="170082" eaLnBrk="0" fontAlgn="base" hangingPunct="0">
              <a:spcBef>
                <a:spcPct val="0"/>
              </a:spcBef>
              <a:spcAft>
                <a:spcPts val="189"/>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170082" eaLnBrk="0" fontAlgn="base" hangingPunct="0">
              <a:spcBef>
                <a:spcPct val="0"/>
              </a:spcBef>
              <a:spcAft>
                <a:spcPts val="189"/>
              </a:spcAft>
            </a:pPr>
            <a:r>
              <a:rPr lang="nl-BE" altLang="nl-BE" sz="1701" dirty="0">
                <a:solidFill>
                  <a:srgbClr val="085296"/>
                </a:solidFill>
                <a:latin typeface="Hind Light" panose="02000000000000000000" pitchFamily="2" charset="0"/>
                <a:cs typeface="Hind Light" panose="02000000000000000000" pitchFamily="2" charset="0"/>
              </a:rPr>
              <a:t>Tel:	 09 360 81 81</a:t>
            </a:r>
          </a:p>
          <a:p>
            <a:pPr defTabSz="170082" eaLnBrk="0" fontAlgn="base" hangingPunct="0">
              <a:spcBef>
                <a:spcPct val="0"/>
              </a:spcBef>
              <a:spcAft>
                <a:spcPts val="189"/>
              </a:spcAft>
            </a:pPr>
            <a:r>
              <a:rPr lang="nl-BE" altLang="nl-BE" sz="1701" u="sng" dirty="0">
                <a:solidFill>
                  <a:srgbClr val="085296"/>
                </a:solidFill>
                <a:latin typeface="Hind Light" panose="02000000000000000000" pitchFamily="2" charset="0"/>
                <a:cs typeface="Hind Light" panose="02000000000000000000" pitchFamily="2" charset="0"/>
              </a:rPr>
              <a:t>info@wgkovl.be</a:t>
            </a:r>
          </a:p>
          <a:p>
            <a:pPr defTabSz="170082" eaLnBrk="0" fontAlgn="base" hangingPunct="0">
              <a:spcBef>
                <a:spcPct val="0"/>
              </a:spcBef>
              <a:spcAft>
                <a:spcPts val="189"/>
              </a:spcAft>
            </a:pPr>
            <a:r>
              <a:rPr lang="nl-BE" altLang="nl-BE" sz="1701" u="sng" dirty="0">
                <a:solidFill>
                  <a:srgbClr val="085296"/>
                </a:solidFill>
                <a:latin typeface="Hind Light" panose="02000000000000000000" pitchFamily="2" charset="0"/>
                <a:cs typeface="Hind Light" panose="02000000000000000000" pitchFamily="2" charset="0"/>
              </a:rPr>
              <a:t>www.witgelekruis.be</a:t>
            </a:r>
          </a:p>
          <a:p>
            <a:pPr defTabSz="170082" eaLnBrk="0" fontAlgn="base" hangingPunct="0">
              <a:spcBef>
                <a:spcPct val="0"/>
              </a:spcBef>
              <a:spcAft>
                <a:spcPts val="189"/>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r>
              <a:rPr lang="nl-BE" altLang="nl-BE" sz="1701" b="1" dirty="0">
                <a:solidFill>
                  <a:srgbClr val="00B0F0"/>
                </a:solidFill>
                <a:latin typeface="Hind Light"/>
                <a:ea typeface="Verdana" panose="020B0604030504040204" pitchFamily="34" charset="0"/>
                <a:cs typeface="Verdana" panose="020B0604030504040204" pitchFamily="34" charset="0"/>
              </a:rPr>
              <a:t>i-mens</a:t>
            </a:r>
          </a:p>
          <a:p>
            <a:pPr defTabSz="170082" eaLnBrk="0" fontAlgn="base" hangingPunct="0">
              <a:spcBef>
                <a:spcPct val="0"/>
              </a:spcBef>
              <a:spcAft>
                <a:spcPts val="189"/>
              </a:spcAft>
            </a:pPr>
            <a:r>
              <a:rPr lang="nl-BE" altLang="nl-BE" sz="1701" dirty="0">
                <a:solidFill>
                  <a:srgbClr val="085296"/>
                </a:solidFill>
                <a:latin typeface="Hind Light" panose="02000000000000000000" pitchFamily="2" charset="0"/>
                <a:ea typeface="Verdana" panose="020B0604030504040204" pitchFamily="34" charset="0"/>
                <a:cs typeface="Hind Light" panose="02000000000000000000" pitchFamily="2" charset="0"/>
              </a:rPr>
              <a:t>Tramstraat 61</a:t>
            </a:r>
          </a:p>
          <a:p>
            <a:pPr defTabSz="170082" eaLnBrk="0" fontAlgn="base" hangingPunct="0">
              <a:spcBef>
                <a:spcPct val="0"/>
              </a:spcBef>
              <a:spcAft>
                <a:spcPts val="189"/>
              </a:spcAft>
            </a:pPr>
            <a:r>
              <a:rPr lang="nl-BE" altLang="nl-BE" sz="1701" dirty="0">
                <a:solidFill>
                  <a:srgbClr val="085296"/>
                </a:solidFill>
                <a:latin typeface="Hind Light" panose="02000000000000000000" pitchFamily="2" charset="0"/>
                <a:ea typeface="Verdana" panose="020B0604030504040204" pitchFamily="34" charset="0"/>
                <a:cs typeface="Hind Light" panose="02000000000000000000" pitchFamily="2" charset="0"/>
              </a:rPr>
              <a:t>9052 </a:t>
            </a:r>
            <a:r>
              <a:rPr lang="nl-BE" altLang="nl-BE" sz="1701" dirty="0" err="1">
                <a:solidFill>
                  <a:srgbClr val="085296"/>
                </a:solidFill>
                <a:latin typeface="Hind Light" panose="02000000000000000000" pitchFamily="2" charset="0"/>
                <a:ea typeface="Verdana" panose="020B0604030504040204" pitchFamily="34" charset="0"/>
                <a:cs typeface="Hind Light" panose="02000000000000000000" pitchFamily="2" charset="0"/>
              </a:rPr>
              <a:t>Zwijnaarde</a:t>
            </a:r>
            <a:endParaRPr lang="nl-BE" altLang="nl-BE" sz="1701" dirty="0">
              <a:solidFill>
                <a:srgbClr val="00B0F0"/>
              </a:solidFill>
              <a:latin typeface="Hind Light"/>
              <a:ea typeface="Verdana" panose="020B0604030504040204" pitchFamily="34" charset="0"/>
              <a:cs typeface="Verdana" panose="020B0604030504040204" pitchFamily="34" charset="0"/>
            </a:endParaRPr>
          </a:p>
          <a:p>
            <a:pPr defTabSz="170082" eaLnBrk="0" fontAlgn="base" hangingPunct="0">
              <a:spcBef>
                <a:spcPct val="0"/>
              </a:spcBef>
              <a:spcAft>
                <a:spcPts val="189"/>
              </a:spcAft>
            </a:pPr>
            <a:r>
              <a:rPr lang="nl-BE" altLang="nl-BE" sz="1701" dirty="0">
                <a:solidFill>
                  <a:srgbClr val="085296"/>
                </a:solidFill>
                <a:latin typeface="Hind Light" panose="02000000000000000000" pitchFamily="2" charset="0"/>
                <a:cs typeface="Hind Light" panose="02000000000000000000" pitchFamily="2" charset="0"/>
              </a:rPr>
              <a:t>Tel: 078 15 25 35</a:t>
            </a:r>
          </a:p>
          <a:p>
            <a:pPr defTabSz="170082" eaLnBrk="0" fontAlgn="base" hangingPunct="0">
              <a:spcBef>
                <a:spcPct val="0"/>
              </a:spcBef>
              <a:spcAft>
                <a:spcPts val="189"/>
              </a:spcAft>
            </a:pPr>
            <a:r>
              <a:rPr lang="nl-BE" altLang="nl-BE" sz="1701" u="sng" dirty="0">
                <a:solidFill>
                  <a:srgbClr val="085296"/>
                </a:solidFill>
                <a:latin typeface="Hind Light" panose="02000000000000000000" pitchFamily="2" charset="0"/>
                <a:cs typeface="Hind Light" panose="02000000000000000000" pitchFamily="2" charset="0"/>
                <a:hlinkClick r:id="rId2"/>
              </a:rPr>
              <a:t>www.i-mens.be</a:t>
            </a:r>
            <a:endParaRPr lang="nl-BE" altLang="nl-BE" sz="1701" u="sng" dirty="0">
              <a:solidFill>
                <a:srgbClr val="085296"/>
              </a:solidFill>
              <a:latin typeface="Hind Light" panose="02000000000000000000" pitchFamily="2" charset="0"/>
              <a:cs typeface="Hind Light" panose="02000000000000000000" pitchFamily="2" charset="0"/>
            </a:endParaRPr>
          </a:p>
        </p:txBody>
      </p:sp>
      <p:sp>
        <p:nvSpPr>
          <p:cNvPr id="4" name="Text Box 3">
            <a:extLst>
              <a:ext uri="{FF2B5EF4-FFF2-40B4-BE49-F238E27FC236}">
                <a16:creationId xmlns:a16="http://schemas.microsoft.com/office/drawing/2014/main" id="{CC77EA81-D05C-4F4B-B31D-CA71737AAEF0}"/>
              </a:ext>
            </a:extLst>
          </p:cNvPr>
          <p:cNvSpPr txBox="1">
            <a:spLocks noChangeArrowheads="1"/>
          </p:cNvSpPr>
          <p:nvPr/>
        </p:nvSpPr>
        <p:spPr bwMode="auto">
          <a:xfrm>
            <a:off x="3609000" y="6377470"/>
            <a:ext cx="2880000" cy="96135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170082" eaLnBrk="0" fontAlgn="base" hangingPunct="0">
              <a:spcBef>
                <a:spcPct val="0"/>
              </a:spcBef>
              <a:spcAft>
                <a:spcPts val="189"/>
              </a:spcAft>
            </a:pPr>
            <a:r>
              <a:rPr lang="nl-BE" altLang="nl-BE" sz="1701" b="1" dirty="0">
                <a:solidFill>
                  <a:srgbClr val="00B0F0"/>
                </a:solidFill>
                <a:latin typeface="Hind Light"/>
                <a:ea typeface="Verdana" panose="020B0604030504040204" pitchFamily="34" charset="0"/>
                <a:cs typeface="Verdana" panose="020B0604030504040204" pitchFamily="34" charset="0"/>
              </a:rPr>
              <a:t>Zelfstandige Verpleegkundigen</a:t>
            </a:r>
          </a:p>
          <a:p>
            <a:pPr defTabSz="170082" eaLnBrk="0" fontAlgn="base" hangingPunct="0">
              <a:spcBef>
                <a:spcPct val="0"/>
              </a:spcBef>
              <a:spcAft>
                <a:spcPts val="189"/>
              </a:spcAft>
            </a:pPr>
            <a:r>
              <a:rPr lang="nl-BE" altLang="nl-BE" sz="1701" u="sng" dirty="0">
                <a:solidFill>
                  <a:srgbClr val="085296"/>
                </a:solidFill>
                <a:latin typeface="Hind Light" panose="02000000000000000000" pitchFamily="2" charset="0"/>
                <a:cs typeface="Hind Light" panose="02000000000000000000" pitchFamily="2" charset="0"/>
              </a:rPr>
              <a:t>www.vbzv.be</a:t>
            </a:r>
            <a:endParaRPr lang="nl-BE" altLang="nl-BE" sz="1701" dirty="0">
              <a:latin typeface="Hind Light" panose="02000000000000000000" pitchFamily="2" charset="0"/>
              <a:cs typeface="Hind Light" panose="02000000000000000000" pitchFamily="2" charset="0"/>
            </a:endParaRPr>
          </a:p>
        </p:txBody>
      </p:sp>
      <p:sp>
        <p:nvSpPr>
          <p:cNvPr id="5" name="Rechthoek 4">
            <a:extLst>
              <a:ext uri="{FF2B5EF4-FFF2-40B4-BE49-F238E27FC236}">
                <a16:creationId xmlns:a16="http://schemas.microsoft.com/office/drawing/2014/main" id="{26F10F79-EE18-4135-97C8-33E9D343BC0A}"/>
              </a:ext>
            </a:extLst>
          </p:cNvPr>
          <p:cNvSpPr/>
          <p:nvPr/>
        </p:nvSpPr>
        <p:spPr>
          <a:xfrm>
            <a:off x="693376" y="3656856"/>
            <a:ext cx="6120000" cy="354071"/>
          </a:xfrm>
          <a:prstGeom prst="rect">
            <a:avLst/>
          </a:prstGeom>
        </p:spPr>
        <p:txBody>
          <a:bodyPr wrap="square">
            <a:spAutoFit/>
          </a:bodyPr>
          <a:lstStyle/>
          <a:p>
            <a:pPr defTabSz="170082" eaLnBrk="0" fontAlgn="base" hangingPunct="0">
              <a:spcBef>
                <a:spcPct val="0"/>
              </a:spcBef>
              <a:spcAft>
                <a:spcPts val="189"/>
              </a:spcAft>
            </a:pPr>
            <a:r>
              <a:rPr lang="nl-BE" altLang="nl-BE" sz="1701" b="1" dirty="0">
                <a:solidFill>
                  <a:srgbClr val="085296"/>
                </a:solidFill>
                <a:latin typeface="Hind Light" panose="02000000000000000000" pitchFamily="2" charset="0"/>
                <a:cs typeface="Hind Light" panose="02000000000000000000" pitchFamily="2" charset="0"/>
              </a:rPr>
              <a:t>Meer info: </a:t>
            </a:r>
            <a:r>
              <a:rPr lang="nl-BE" altLang="nl-BE" sz="1701" dirty="0">
                <a:solidFill>
                  <a:srgbClr val="085296"/>
                </a:solidFill>
                <a:latin typeface="Hind Light" panose="02000000000000000000" pitchFamily="2" charset="0"/>
                <a:cs typeface="Hind Light" panose="02000000000000000000" pitchFamily="2" charset="0"/>
              </a:rPr>
              <a:t> contacteer je ziekenfonds</a:t>
            </a:r>
          </a:p>
        </p:txBody>
      </p:sp>
    </p:spTree>
    <p:extLst>
      <p:ext uri="{BB962C8B-B14F-4D97-AF65-F5344CB8AC3E}">
        <p14:creationId xmlns:p14="http://schemas.microsoft.com/office/powerpoint/2010/main" val="22155405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439573" y="344488"/>
            <a:ext cx="6120000" cy="2088232"/>
          </a:xfrm>
        </p:spPr>
        <p:txBody>
          <a:bodyPr>
            <a:normAutofit/>
          </a:bodyPr>
          <a:lstStyle/>
          <a:p>
            <a:pPr algn="l" defTabSz="170082"/>
            <a:r>
              <a:rPr lang="nl-BE" sz="4000" b="1" dirty="0">
                <a:solidFill>
                  <a:srgbClr val="002060"/>
                </a:solidFill>
                <a:latin typeface="Hind Medium" panose="02000000000000000000"/>
                <a:ea typeface="Verdana" panose="020B0604030504040204" pitchFamily="34" charset="0"/>
                <a:cs typeface="Verdana" panose="020B0604030504040204" pitchFamily="34" charset="0"/>
              </a:rPr>
              <a:t>4.2.		Voetverzorging</a:t>
            </a:r>
          </a:p>
        </p:txBody>
      </p:sp>
      <p:sp>
        <p:nvSpPr>
          <p:cNvPr id="3" name="Text Box 2">
            <a:extLst>
              <a:ext uri="{FF2B5EF4-FFF2-40B4-BE49-F238E27FC236}">
                <a16:creationId xmlns:a16="http://schemas.microsoft.com/office/drawing/2014/main" id="{09449CEB-81D7-4F88-A97A-5A42BE79AFCC}"/>
              </a:ext>
            </a:extLst>
          </p:cNvPr>
          <p:cNvSpPr txBox="1">
            <a:spLocks noChangeArrowheads="1"/>
          </p:cNvSpPr>
          <p:nvPr/>
        </p:nvSpPr>
        <p:spPr bwMode="auto">
          <a:xfrm>
            <a:off x="439573" y="4138704"/>
            <a:ext cx="6120000" cy="322827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Heb je problemen (eelt, ingegroeide nagels enz.) aan je voeten. Een professionele voetverzorger (pedicure) kan je helpen.</a:t>
            </a: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Sommige pedicures werken als zelfstandige. Je vindt ze terug in de Gouden Gids.</a:t>
            </a:r>
          </a:p>
          <a:p>
            <a:pPr algn="just"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wwwgoudengids.be/pedicure</a:t>
            </a:r>
          </a:p>
          <a:p>
            <a:pPr algn="just"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Andere zijn verbonden aan</a:t>
            </a: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een ziekenfonds.</a:t>
            </a:r>
          </a:p>
          <a:p>
            <a:pPr algn="just" defTabSz="864017" eaLnBrk="0" fontAlgn="base" hangingPunct="0">
              <a:spcBef>
                <a:spcPct val="0"/>
              </a:spcBef>
              <a:spcAft>
                <a:spcPct val="0"/>
              </a:spcAft>
            </a:pPr>
            <a:endParaRPr lang="nl-BE" altLang="nl-BE" sz="1701" b="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b="1" dirty="0">
                <a:solidFill>
                  <a:srgbClr val="085296"/>
                </a:solidFill>
                <a:latin typeface="Hind Light" panose="02000000000000000000" pitchFamily="2" charset="0"/>
                <a:cs typeface="Hind Light" panose="02000000000000000000" pitchFamily="2" charset="0"/>
              </a:rPr>
              <a:t>Meer info: </a:t>
            </a: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Contacteer je ziekenfonds</a:t>
            </a:r>
            <a:endParaRPr lang="nl-BE" altLang="nl-BE" sz="1701" dirty="0">
              <a:latin typeface="Hind Light" panose="02000000000000000000" pitchFamily="2" charset="0"/>
              <a:cs typeface="Hind Light" panose="02000000000000000000" pitchFamily="2" charset="0"/>
            </a:endParaRPr>
          </a:p>
        </p:txBody>
      </p:sp>
      <p:pic>
        <p:nvPicPr>
          <p:cNvPr id="9219" name="Picture 3">
            <a:extLst>
              <a:ext uri="{FF2B5EF4-FFF2-40B4-BE49-F238E27FC236}">
                <a16:creationId xmlns:a16="http://schemas.microsoft.com/office/drawing/2014/main" id="{C9FE51DF-B9B9-45CC-A056-7C1B8021E7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6465168"/>
            <a:ext cx="3213791" cy="2267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9974240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470421" y="344488"/>
            <a:ext cx="6120000" cy="2088232"/>
          </a:xfrm>
        </p:spPr>
        <p:txBody>
          <a:bodyPr>
            <a:normAutofit/>
          </a:bodyPr>
          <a:lstStyle/>
          <a:p>
            <a:pPr algn="l" defTabSz="170082"/>
            <a:r>
              <a:rPr lang="nl-BE" sz="4000" b="1" dirty="0">
                <a:solidFill>
                  <a:srgbClr val="002060"/>
                </a:solidFill>
                <a:latin typeface="Hind Medium" panose="02000000000000000000"/>
                <a:ea typeface="Verdana" panose="020B0604030504040204" pitchFamily="34" charset="0"/>
                <a:cs typeface="Verdana" panose="020B0604030504040204" pitchFamily="34" charset="0"/>
              </a:rPr>
              <a:t>4.3.	 Palliatieve thuiszorg</a:t>
            </a:r>
          </a:p>
        </p:txBody>
      </p:sp>
      <p:sp>
        <p:nvSpPr>
          <p:cNvPr id="4" name="Text Box 2">
            <a:extLst>
              <a:ext uri="{FF2B5EF4-FFF2-40B4-BE49-F238E27FC236}">
                <a16:creationId xmlns:a16="http://schemas.microsoft.com/office/drawing/2014/main" id="{4DB2CF39-C2EE-4E63-A3BA-23150F252B2C}"/>
              </a:ext>
            </a:extLst>
          </p:cNvPr>
          <p:cNvSpPr txBox="1">
            <a:spLocks noChangeArrowheads="1"/>
          </p:cNvSpPr>
          <p:nvPr/>
        </p:nvSpPr>
        <p:spPr bwMode="auto">
          <a:xfrm>
            <a:off x="334204" y="5112334"/>
            <a:ext cx="6120000" cy="146941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Als  het einde nabij is en je ervoor kiest om de laatste dagen, weken of maanden thuis in je vertrouwde omgeving te blijven, dan kan je beroep doen op </a:t>
            </a:r>
            <a:r>
              <a:rPr lang="nl-BE" altLang="nl-BE" sz="1701" b="1" dirty="0">
                <a:solidFill>
                  <a:srgbClr val="085296"/>
                </a:solidFill>
                <a:latin typeface="Hind Light" panose="02000000000000000000" pitchFamily="2" charset="0"/>
                <a:cs typeface="Hind Light" panose="02000000000000000000" pitchFamily="2" charset="0"/>
              </a:rPr>
              <a:t>palliatieve thuisverzorging.</a:t>
            </a:r>
            <a:endParaRPr lang="nl-BE" altLang="nl-BE" sz="170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Deze zorg is gericht op comfort en ondersteuning.</a:t>
            </a:r>
            <a:endParaRPr lang="nl-BE" altLang="nl-BE" sz="1701" dirty="0">
              <a:latin typeface="Hind Light" panose="02000000000000000000" pitchFamily="2" charset="0"/>
              <a:cs typeface="Hind Light" panose="02000000000000000000" pitchFamily="2" charset="0"/>
            </a:endParaRPr>
          </a:p>
        </p:txBody>
      </p:sp>
      <p:sp>
        <p:nvSpPr>
          <p:cNvPr id="3" name="Text Box 2">
            <a:extLst>
              <a:ext uri="{FF2B5EF4-FFF2-40B4-BE49-F238E27FC236}">
                <a16:creationId xmlns:a16="http://schemas.microsoft.com/office/drawing/2014/main" id="{0294CAD0-4798-9E17-0446-84440ED86E46}"/>
              </a:ext>
            </a:extLst>
          </p:cNvPr>
          <p:cNvSpPr txBox="1">
            <a:spLocks noChangeArrowheads="1"/>
          </p:cNvSpPr>
          <p:nvPr/>
        </p:nvSpPr>
        <p:spPr bwMode="auto">
          <a:xfrm>
            <a:off x="351553" y="7041232"/>
            <a:ext cx="6120000" cy="266429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Het thuiszorgteam ondersteunt ook je mantelzorgers en je familie.</a:t>
            </a:r>
          </a:p>
          <a:p>
            <a:pPr algn="just"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Palliatief thuiszorg team</a:t>
            </a:r>
          </a:p>
          <a:p>
            <a:pPr algn="just" defTabSz="864017" eaLnBrk="0" fontAlgn="base" hangingPunct="0">
              <a:spcBef>
                <a:spcPct val="0"/>
              </a:spcBef>
              <a:spcAft>
                <a:spcPct val="0"/>
              </a:spcAft>
            </a:pPr>
            <a:r>
              <a:rPr lang="nl-BE" altLang="nl-BE" sz="1701" dirty="0">
                <a:latin typeface="Hind Light" panose="02000000000000000000" pitchFamily="2" charset="0"/>
                <a:cs typeface="Hind Light" panose="02000000000000000000" pitchFamily="2" charset="0"/>
              </a:rPr>
              <a:t>Netwerk levenseinde vzw</a:t>
            </a:r>
          </a:p>
          <a:p>
            <a:pPr algn="just" defTabSz="864017" eaLnBrk="0" fontAlgn="base" hangingPunct="0">
              <a:spcBef>
                <a:spcPct val="0"/>
              </a:spcBef>
              <a:spcAft>
                <a:spcPct val="0"/>
              </a:spcAft>
            </a:pPr>
            <a:r>
              <a:rPr lang="nl-BE" sz="1700" dirty="0">
                <a:latin typeface="Hind Light" panose="02000000000000000000" pitchFamily="2" charset="0"/>
                <a:cs typeface="Hind Light" panose="02000000000000000000" pitchFamily="2" charset="0"/>
              </a:rPr>
              <a:t>Meerspoort 30</a:t>
            </a:r>
            <a:endParaRPr lang="nl-BE" altLang="nl-BE" sz="1700" dirty="0">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latin typeface="Hind Light" panose="02000000000000000000" pitchFamily="2" charset="0"/>
                <a:cs typeface="Hind Light" panose="02000000000000000000" pitchFamily="2" charset="0"/>
              </a:rPr>
              <a:t>9700 Oudenaarde</a:t>
            </a:r>
          </a:p>
          <a:p>
            <a:pPr algn="just" defTabSz="864017" eaLnBrk="0" fontAlgn="base" hangingPunct="0">
              <a:spcBef>
                <a:spcPct val="0"/>
              </a:spcBef>
              <a:spcAft>
                <a:spcPct val="0"/>
              </a:spcAft>
            </a:pPr>
            <a:r>
              <a:rPr lang="nl-BE" altLang="nl-BE" sz="1701" dirty="0">
                <a:latin typeface="Hind Light" panose="02000000000000000000" pitchFamily="2" charset="0"/>
                <a:cs typeface="Hind Light" panose="02000000000000000000" pitchFamily="2" charset="0"/>
              </a:rPr>
              <a:t>Tel: 055 20 74 00</a:t>
            </a:r>
          </a:p>
          <a:p>
            <a:pPr algn="just" defTabSz="864017" eaLnBrk="0" fontAlgn="base" hangingPunct="0">
              <a:spcBef>
                <a:spcPct val="0"/>
              </a:spcBef>
              <a:spcAft>
                <a:spcPct val="0"/>
              </a:spcAft>
            </a:pPr>
            <a:r>
              <a:rPr lang="nl-BE" altLang="nl-BE" sz="1701" dirty="0">
                <a:latin typeface="Hind Light" panose="02000000000000000000" pitchFamily="2" charset="0"/>
                <a:cs typeface="Hind Light" panose="02000000000000000000" pitchFamily="2" charset="0"/>
              </a:rPr>
              <a:t>Of 0479 58 03 80</a:t>
            </a:r>
          </a:p>
          <a:p>
            <a:pPr algn="just"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Info@netwerklevenseinde.be</a:t>
            </a:r>
            <a:endParaRPr lang="nl-BE" altLang="nl-BE" sz="170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www.netwerklevenseinde.be</a:t>
            </a:r>
          </a:p>
          <a:p>
            <a:pPr algn="just"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p:txBody>
      </p:sp>
      <p:pic>
        <p:nvPicPr>
          <p:cNvPr id="5" name="Afbeelding 4">
            <a:extLst>
              <a:ext uri="{FF2B5EF4-FFF2-40B4-BE49-F238E27FC236}">
                <a16:creationId xmlns:a16="http://schemas.microsoft.com/office/drawing/2014/main" id="{9F6AA9D2-725A-F9E2-7BF8-396D6EE7CA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1087" y="7361014"/>
            <a:ext cx="2369333" cy="2227173"/>
          </a:xfrm>
          <a:prstGeom prst="rect">
            <a:avLst/>
          </a:prstGeom>
        </p:spPr>
      </p:pic>
      <p:pic>
        <p:nvPicPr>
          <p:cNvPr id="6146" name="Picture 2" descr="Palliatieve zorg - Palliatieve zorg">
            <a:extLst>
              <a:ext uri="{FF2B5EF4-FFF2-40B4-BE49-F238E27FC236}">
                <a16:creationId xmlns:a16="http://schemas.microsoft.com/office/drawing/2014/main" id="{A10A9332-12A7-4323-A4E4-A20D770989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424" y="3060863"/>
            <a:ext cx="2860552" cy="1907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31897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27580" y="390235"/>
            <a:ext cx="6120000" cy="2022055"/>
          </a:xfrm>
        </p:spPr>
        <p:txBody>
          <a:bodyPr>
            <a:normAutofit/>
          </a:bodyPr>
          <a:lstStyle/>
          <a:p>
            <a:pPr algn="l" defTabSz="170082"/>
            <a:r>
              <a:rPr lang="nl-BE" sz="4000" dirty="0">
                <a:latin typeface="Hind Medium" panose="02000000000000000000" pitchFamily="2" charset="0"/>
                <a:cs typeface="Hind Medium" panose="02000000000000000000" pitchFamily="2" charset="0"/>
              </a:rPr>
              <a:t>5.	Ondersteunende</a:t>
            </a:r>
            <a:br>
              <a:rPr lang="nl-BE" sz="4000" dirty="0">
                <a:latin typeface="Hind Medium" panose="02000000000000000000" pitchFamily="2" charset="0"/>
                <a:cs typeface="Hind Medium" panose="02000000000000000000" pitchFamily="2" charset="0"/>
              </a:rPr>
            </a:br>
            <a:r>
              <a:rPr lang="nl-BE" sz="4000" dirty="0">
                <a:latin typeface="Hind Medium" panose="02000000000000000000" pitchFamily="2" charset="0"/>
                <a:cs typeface="Hind Medium" panose="02000000000000000000" pitchFamily="2" charset="0"/>
              </a:rPr>
              <a:t>			thuiszorg</a:t>
            </a:r>
          </a:p>
        </p:txBody>
      </p:sp>
      <p:pic>
        <p:nvPicPr>
          <p:cNvPr id="13315" name="Picture 3">
            <a:extLst>
              <a:ext uri="{FF2B5EF4-FFF2-40B4-BE49-F238E27FC236}">
                <a16:creationId xmlns:a16="http://schemas.microsoft.com/office/drawing/2014/main" id="{BAF0C196-0C3D-4CEA-8392-ABF6309346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5024" y="3424142"/>
            <a:ext cx="2920578" cy="190055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3316" name="Picture 4">
            <a:extLst>
              <a:ext uri="{FF2B5EF4-FFF2-40B4-BE49-F238E27FC236}">
                <a16:creationId xmlns:a16="http://schemas.microsoft.com/office/drawing/2014/main" id="{98F6375D-E5EC-4328-843E-EA7A5F201F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852" t="12807" r="10304" b="12807"/>
          <a:stretch/>
        </p:blipFill>
        <p:spPr bwMode="auto">
          <a:xfrm>
            <a:off x="3739736" y="5582256"/>
            <a:ext cx="2790683" cy="202205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3317" name="Picture 5">
            <a:extLst>
              <a:ext uri="{FF2B5EF4-FFF2-40B4-BE49-F238E27FC236}">
                <a16:creationId xmlns:a16="http://schemas.microsoft.com/office/drawing/2014/main" id="{1B223517-2BD8-455E-A91B-6840176487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283" y="5582257"/>
            <a:ext cx="2790685" cy="202205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3318" name="Picture 6">
            <a:extLst>
              <a:ext uri="{FF2B5EF4-FFF2-40B4-BE49-F238E27FC236}">
                <a16:creationId xmlns:a16="http://schemas.microsoft.com/office/drawing/2014/main" id="{959F05BD-3167-47CA-9BB9-FF3F5ECA7D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20844" y="7861874"/>
            <a:ext cx="4152393" cy="1771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4" name="Picture 2" descr="Gezinszorg en aanvullende thuiszorg - SeniorenNet - Website voor de actieve  50-plusser">
            <a:extLst>
              <a:ext uri="{FF2B5EF4-FFF2-40B4-BE49-F238E27FC236}">
                <a16:creationId xmlns:a16="http://schemas.microsoft.com/office/drawing/2014/main" id="{23982AC3-6D85-F0BD-473C-FCD5A827534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0" y="3257080"/>
            <a:ext cx="3101420" cy="2067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59349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449953" y="344488"/>
            <a:ext cx="6120000" cy="2016224"/>
          </a:xfrm>
        </p:spPr>
        <p:txBody>
          <a:bodyPr>
            <a:normAutofit/>
          </a:bodyPr>
          <a:lstStyle/>
          <a:p>
            <a:pPr algn="l" defTabSz="170082"/>
            <a:r>
              <a:rPr lang="nl-BE" sz="4000" dirty="0">
                <a:latin typeface="Hind Medium" panose="02000000000000000000" pitchFamily="2" charset="0"/>
                <a:cs typeface="Hind Medium" panose="02000000000000000000" pitchFamily="2" charset="0"/>
              </a:rPr>
              <a:t>5.1. Kraamzorg</a:t>
            </a:r>
          </a:p>
        </p:txBody>
      </p:sp>
      <p:sp>
        <p:nvSpPr>
          <p:cNvPr id="3" name="Text Box 2">
            <a:extLst>
              <a:ext uri="{FF2B5EF4-FFF2-40B4-BE49-F238E27FC236}">
                <a16:creationId xmlns:a16="http://schemas.microsoft.com/office/drawing/2014/main" id="{87B0A2D5-962A-4746-8434-8C874193383F}"/>
              </a:ext>
            </a:extLst>
          </p:cNvPr>
          <p:cNvSpPr txBox="1">
            <a:spLocks noChangeArrowheads="1"/>
          </p:cNvSpPr>
          <p:nvPr/>
        </p:nvSpPr>
        <p:spPr bwMode="auto">
          <a:xfrm>
            <a:off x="370840" y="4231984"/>
            <a:ext cx="6120000" cy="86503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Tijdens de zwangerschap en na de bevalling kunnen de aanstaande mama’s en hun gezin zich laten bijstaan door de dienst </a:t>
            </a:r>
            <a:r>
              <a:rPr lang="nl-BE" altLang="nl-BE" sz="1701" b="1" dirty="0">
                <a:solidFill>
                  <a:srgbClr val="085296"/>
                </a:solidFill>
                <a:latin typeface="Hind Light" panose="02000000000000000000" pitchFamily="2" charset="0"/>
                <a:cs typeface="Hind Light" panose="02000000000000000000" pitchFamily="2" charset="0"/>
              </a:rPr>
              <a:t>kraamzorg aan huis</a:t>
            </a:r>
            <a:r>
              <a:rPr lang="nl-BE" altLang="nl-BE" sz="1701" dirty="0">
                <a:solidFill>
                  <a:srgbClr val="085296"/>
                </a:solidFill>
                <a:latin typeface="Hind Light" panose="02000000000000000000" pitchFamily="2" charset="0"/>
                <a:cs typeface="Hind Light" panose="02000000000000000000" pitchFamily="2" charset="0"/>
              </a:rPr>
              <a:t>.</a:t>
            </a:r>
            <a:endParaRPr lang="nl-BE" altLang="nl-BE" sz="1701" dirty="0">
              <a:latin typeface="Hind Light" panose="02000000000000000000" pitchFamily="2" charset="0"/>
              <a:cs typeface="Hind Light" panose="02000000000000000000" pitchFamily="2" charset="0"/>
            </a:endParaRPr>
          </a:p>
        </p:txBody>
      </p:sp>
      <p:pic>
        <p:nvPicPr>
          <p:cNvPr id="14339" name="Picture 3">
            <a:extLst>
              <a:ext uri="{FF2B5EF4-FFF2-40B4-BE49-F238E27FC236}">
                <a16:creationId xmlns:a16="http://schemas.microsoft.com/office/drawing/2014/main" id="{9A08FC66-419B-45B3-865F-0F4A2C4AD3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9867" y="5413415"/>
            <a:ext cx="3830973" cy="255455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4340" name="Picture 4">
            <a:extLst>
              <a:ext uri="{FF2B5EF4-FFF2-40B4-BE49-F238E27FC236}">
                <a16:creationId xmlns:a16="http://schemas.microsoft.com/office/drawing/2014/main" id="{BA0B65A4-B397-4772-862A-0764571C18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160" y="5413415"/>
            <a:ext cx="1837704" cy="256392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Text Box 5">
            <a:extLst>
              <a:ext uri="{FF2B5EF4-FFF2-40B4-BE49-F238E27FC236}">
                <a16:creationId xmlns:a16="http://schemas.microsoft.com/office/drawing/2014/main" id="{FB9B5BAB-40E7-4A6F-B549-6CF04852AE4C}"/>
              </a:ext>
            </a:extLst>
          </p:cNvPr>
          <p:cNvSpPr txBox="1">
            <a:spLocks noChangeArrowheads="1"/>
          </p:cNvSpPr>
          <p:nvPr/>
        </p:nvSpPr>
        <p:spPr bwMode="auto">
          <a:xfrm>
            <a:off x="369000" y="8409384"/>
            <a:ext cx="6120000" cy="86503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Wil je onmiddellijk na de bevalling gebruik maken van kraamzorg contacteer dan tijdig, bij voorkeur vanaf de vijfde maand zwangerschap de dienst kraamzorg.</a:t>
            </a:r>
            <a:endParaRPr lang="nl-BE" altLang="nl-BE" sz="1701" dirty="0">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2266856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70841" y="344488"/>
            <a:ext cx="6120000" cy="2016224"/>
          </a:xfrm>
        </p:spPr>
        <p:txBody>
          <a:bodyPr>
            <a:normAutofit/>
          </a:bodyPr>
          <a:lstStyle/>
          <a:p>
            <a:pPr algn="l" defTabSz="170082"/>
            <a:r>
              <a:rPr lang="nl-BE" sz="4000" dirty="0">
                <a:latin typeface="Hind Medium" panose="02000000000000000000" pitchFamily="2" charset="0"/>
                <a:cs typeface="Hind Medium" panose="02000000000000000000" pitchFamily="2" charset="0"/>
              </a:rPr>
              <a:t>5.1. Kraamzorg</a:t>
            </a:r>
          </a:p>
        </p:txBody>
      </p:sp>
      <p:sp>
        <p:nvSpPr>
          <p:cNvPr id="3" name="Text Box 2">
            <a:extLst>
              <a:ext uri="{FF2B5EF4-FFF2-40B4-BE49-F238E27FC236}">
                <a16:creationId xmlns:a16="http://schemas.microsoft.com/office/drawing/2014/main" id="{722F81A5-DAED-48FB-BFB6-89C127DD3E71}"/>
              </a:ext>
            </a:extLst>
          </p:cNvPr>
          <p:cNvSpPr txBox="1">
            <a:spLocks noChangeArrowheads="1"/>
          </p:cNvSpPr>
          <p:nvPr/>
        </p:nvSpPr>
        <p:spPr bwMode="auto">
          <a:xfrm>
            <a:off x="3610841" y="4016896"/>
            <a:ext cx="2880000" cy="31298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Familiehulp</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Industrielaan 16	</a:t>
            </a:r>
            <a:br>
              <a:rPr lang="nl-BE" altLang="nl-BE" sz="1701" dirty="0">
                <a:solidFill>
                  <a:srgbClr val="085296"/>
                </a:solidFill>
                <a:latin typeface="Hind Light" panose="02000000000000000000" pitchFamily="2" charset="0"/>
                <a:cs typeface="Hind Light" panose="02000000000000000000" pitchFamily="2" charset="0"/>
              </a:rPr>
            </a:b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09 210 81 40</a:t>
            </a:r>
          </a:p>
          <a:p>
            <a:pPr defTabSz="864017" eaLnBrk="0" fontAlgn="base" hangingPunct="0">
              <a:spcBef>
                <a:spcPct val="0"/>
              </a:spcBef>
              <a:spcAft>
                <a:spcPct val="0"/>
              </a:spcAft>
            </a:pPr>
            <a:r>
              <a:rPr lang="nl-BE" sz="1700" u="sng" dirty="0">
                <a:latin typeface="Hind Light" panose="02000000000000000000" pitchFamily="2" charset="0"/>
                <a:cs typeface="Hind Light" panose="02000000000000000000" pitchFamily="2" charset="0"/>
                <a:hlinkClick r:id="rId2"/>
              </a:rPr>
              <a:t>info@goed-wonen.be</a:t>
            </a:r>
            <a:endParaRPr lang="nl-BE" sz="1700" dirty="0">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hlinkClick r:id="rId3"/>
              </a:rPr>
              <a:t>www.familiehulp.be</a:t>
            </a:r>
            <a:endParaRPr lang="nl-BE" altLang="nl-BE" sz="1701" dirty="0">
              <a:solidFill>
                <a:srgbClr val="085296"/>
              </a:solidFill>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endParaRPr lang="nl-BE" altLang="nl-BE" sz="1701" b="1" dirty="0">
              <a:solidFill>
                <a:srgbClr val="00B0F0"/>
              </a:solidFill>
              <a:latin typeface="Hind Light"/>
              <a:ea typeface="Verdana" panose="020B0604030504040204" pitchFamily="34" charset="0"/>
              <a:cs typeface="Verdana" panose="020B0604030504040204" pitchFamily="34" charset="0"/>
            </a:endParaRPr>
          </a:p>
          <a:p>
            <a:pPr defTabSz="170082" eaLnBrk="0" fontAlgn="base" hangingPunct="0">
              <a:spcBef>
                <a:spcPct val="0"/>
              </a:spcBef>
              <a:spcAft>
                <a:spcPts val="189"/>
              </a:spcAft>
            </a:pPr>
            <a:r>
              <a:rPr lang="nl-BE" altLang="nl-BE" sz="1701" b="1" dirty="0">
                <a:solidFill>
                  <a:srgbClr val="00B0F0"/>
                </a:solidFill>
                <a:latin typeface="Hind Light"/>
                <a:ea typeface="Verdana" panose="020B0604030504040204" pitchFamily="34" charset="0"/>
                <a:cs typeface="Verdana" panose="020B0604030504040204" pitchFamily="34" charset="0"/>
              </a:rPr>
              <a:t>i-mens</a:t>
            </a:r>
          </a:p>
          <a:p>
            <a:pPr defTabSz="170082" eaLnBrk="0" fontAlgn="base" hangingPunct="0">
              <a:spcBef>
                <a:spcPct val="0"/>
              </a:spcBef>
              <a:spcAft>
                <a:spcPts val="189"/>
              </a:spcAft>
            </a:pPr>
            <a:r>
              <a:rPr lang="nl-BE" altLang="nl-BE" sz="1701" dirty="0">
                <a:solidFill>
                  <a:srgbClr val="085296"/>
                </a:solidFill>
                <a:latin typeface="Hind Light" panose="02000000000000000000" pitchFamily="2" charset="0"/>
                <a:cs typeface="Hind Light" panose="02000000000000000000" pitchFamily="2" charset="0"/>
              </a:rPr>
              <a:t>Tel: 078 15 25 35</a:t>
            </a:r>
          </a:p>
          <a:p>
            <a:pPr defTabSz="170082" eaLnBrk="0" fontAlgn="base" hangingPunct="0">
              <a:spcBef>
                <a:spcPct val="0"/>
              </a:spcBef>
              <a:spcAft>
                <a:spcPts val="189"/>
              </a:spcAft>
            </a:pPr>
            <a:r>
              <a:rPr lang="nl-BE" altLang="nl-BE" sz="1701" u="sng" dirty="0">
                <a:solidFill>
                  <a:srgbClr val="085296"/>
                </a:solidFill>
                <a:latin typeface="Hind Light" panose="02000000000000000000" pitchFamily="2" charset="0"/>
                <a:cs typeface="Hind Light" panose="02000000000000000000" pitchFamily="2" charset="0"/>
                <a:hlinkClick r:id="rId4"/>
              </a:rPr>
              <a:t>www.i-mens.be</a:t>
            </a:r>
            <a:endParaRPr lang="nl-BE" altLang="nl-BE" sz="1701" u="sng" dirty="0">
              <a:solidFill>
                <a:srgbClr val="085296"/>
              </a:solidFill>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endParaRPr lang="nl-BE" altLang="nl-BE" sz="1701" dirty="0">
              <a:latin typeface="Hind Light" panose="02000000000000000000" pitchFamily="2" charset="0"/>
              <a:cs typeface="Hind Light" panose="02000000000000000000" pitchFamily="2" charset="0"/>
            </a:endParaRPr>
          </a:p>
        </p:txBody>
      </p:sp>
      <p:sp>
        <p:nvSpPr>
          <p:cNvPr id="4" name="Text Box 3">
            <a:extLst>
              <a:ext uri="{FF2B5EF4-FFF2-40B4-BE49-F238E27FC236}">
                <a16:creationId xmlns:a16="http://schemas.microsoft.com/office/drawing/2014/main" id="{CA8420EF-CF3B-47A8-AB81-2EFFF1A20B13}"/>
              </a:ext>
            </a:extLst>
          </p:cNvPr>
          <p:cNvSpPr txBox="1">
            <a:spLocks noChangeArrowheads="1"/>
          </p:cNvSpPr>
          <p:nvPr/>
        </p:nvSpPr>
        <p:spPr bwMode="auto">
          <a:xfrm>
            <a:off x="367160" y="3512840"/>
            <a:ext cx="2880000" cy="564739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err="1">
                <a:solidFill>
                  <a:srgbClr val="00B0F0"/>
                </a:solidFill>
                <a:latin typeface="Hind Light"/>
                <a:ea typeface="Verdana" panose="020B0604030504040204" pitchFamily="34" charset="0"/>
                <a:cs typeface="Verdana" panose="020B0604030504040204" pitchFamily="34" charset="0"/>
              </a:rPr>
              <a:t>Helan</a:t>
            </a:r>
            <a:r>
              <a:rPr lang="nl-BE" altLang="nl-BE" sz="1701" b="1" dirty="0">
                <a:solidFill>
                  <a:srgbClr val="00B0F0"/>
                </a:solidFill>
                <a:latin typeface="Hind Light"/>
                <a:ea typeface="Verdana" panose="020B0604030504040204" pitchFamily="34" charset="0"/>
                <a:cs typeface="Verdana" panose="020B0604030504040204" pitchFamily="34" charset="0"/>
              </a:rPr>
              <a:t> </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Binnenstraat 170</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9300 Aalst </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053 60 51 45</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hlinkClick r:id="rId5"/>
              </a:rPr>
              <a:t>www.helan.be</a:t>
            </a:r>
            <a:endParaRPr lang="nl-BE" altLang="nl-BE" sz="170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solidFill>
                <a:srgbClr val="000000"/>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err="1">
                <a:solidFill>
                  <a:srgbClr val="00B0F0"/>
                </a:solidFill>
                <a:latin typeface="Hind Light"/>
                <a:ea typeface="Verdana" panose="020B0604030504040204" pitchFamily="34" charset="0"/>
                <a:cs typeface="Verdana" panose="020B0604030504040204" pitchFamily="34" charset="0"/>
              </a:rPr>
              <a:t>Solidaris</a:t>
            </a:r>
            <a:endParaRPr lang="nl-BE" altLang="nl-BE" sz="1701" b="1" dirty="0">
              <a:solidFill>
                <a:srgbClr val="00B0F0"/>
              </a:solidFill>
              <a:latin typeface="Hind Light"/>
              <a:ea typeface="Verdana" panose="020B0604030504040204" pitchFamily="34" charset="0"/>
              <a:cs typeface="Verdana" panose="020B0604030504040204" pitchFamily="34" charset="0"/>
            </a:endParaRPr>
          </a:p>
          <a:p>
            <a:pPr defTabSz="864017" eaLnBrk="0" fontAlgn="base" hangingPunct="0">
              <a:spcBef>
                <a:spcPct val="0"/>
              </a:spcBef>
              <a:spcAft>
                <a:spcPct val="0"/>
              </a:spcAft>
            </a:pPr>
            <a:r>
              <a:rPr lang="nl-BE" altLang="nl-BE" sz="1701" dirty="0" err="1">
                <a:solidFill>
                  <a:srgbClr val="085296"/>
                </a:solidFill>
                <a:latin typeface="Hind Light" panose="02000000000000000000" pitchFamily="2" charset="0"/>
                <a:cs typeface="Hind Light" panose="02000000000000000000" pitchFamily="2" charset="0"/>
              </a:rPr>
              <a:t>Buke</a:t>
            </a:r>
            <a:r>
              <a:rPr lang="nl-BE" altLang="nl-BE" sz="1701" dirty="0">
                <a:solidFill>
                  <a:srgbClr val="085296"/>
                </a:solidFill>
                <a:latin typeface="Hind Light" panose="02000000000000000000" pitchFamily="2" charset="0"/>
                <a:cs typeface="Hind Light" panose="02000000000000000000" pitchFamily="2" charset="0"/>
              </a:rPr>
              <a:t> 21</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	</a:t>
            </a:r>
            <a:br>
              <a:rPr lang="nl-BE" altLang="nl-BE" sz="1701" dirty="0">
                <a:solidFill>
                  <a:srgbClr val="085296"/>
                </a:solidFill>
                <a:latin typeface="Hind Light" panose="02000000000000000000" pitchFamily="2" charset="0"/>
                <a:cs typeface="Hind Light" panose="02000000000000000000" pitchFamily="2" charset="0"/>
              </a:rPr>
            </a:br>
            <a:r>
              <a:rPr lang="nl-BE" altLang="nl-BE" sz="1701" dirty="0">
                <a:solidFill>
                  <a:srgbClr val="085296"/>
                </a:solidFill>
                <a:latin typeface="Hind Light" panose="02000000000000000000" pitchFamily="2" charset="0"/>
                <a:cs typeface="Hind Light" panose="02000000000000000000" pitchFamily="2" charset="0"/>
              </a:rPr>
              <a:t>Tel: 09 333 55 00	</a:t>
            </a:r>
            <a:br>
              <a:rPr lang="nl-BE" altLang="nl-BE" sz="1701" dirty="0">
                <a:solidFill>
                  <a:srgbClr val="085296"/>
                </a:solidFill>
                <a:latin typeface="Hind Light" panose="02000000000000000000" pitchFamily="2" charset="0"/>
                <a:cs typeface="Hind Light" panose="02000000000000000000" pitchFamily="2" charset="0"/>
              </a:rPr>
            </a:br>
            <a:r>
              <a:rPr lang="nl-BE" altLang="nl-BE" sz="1701" dirty="0">
                <a:solidFill>
                  <a:srgbClr val="085296"/>
                </a:solidFill>
                <a:latin typeface="Hind Light" panose="02000000000000000000" pitchFamily="2" charset="0"/>
                <a:cs typeface="Hind Light" panose="02000000000000000000" pitchFamily="2" charset="0"/>
                <a:hlinkClick r:id="rId6"/>
              </a:rPr>
              <a:t>www.solidaris-vlaanderen.be</a:t>
            </a:r>
            <a:endParaRPr lang="nl-BE" altLang="nl-BE" sz="170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Expertisecentra kraamzorg Oost-Vlaanderen</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09 333 67 60</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0492 23 06 91</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hlinkClick r:id="rId7"/>
              </a:rPr>
              <a:t>info@kraamkaravaan.be</a:t>
            </a:r>
            <a:endParaRPr lang="nl-BE" altLang="nl-BE" sz="170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www.kraamkaravaan.be</a:t>
            </a:r>
            <a:endParaRPr lang="nl-BE" altLang="nl-BE" sz="1701" dirty="0">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24430825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473721" y="344488"/>
            <a:ext cx="6120000" cy="2130750"/>
          </a:xfrm>
        </p:spPr>
        <p:txBody>
          <a:bodyPr>
            <a:normAutofit/>
          </a:bodyPr>
          <a:lstStyle/>
          <a:p>
            <a:pPr algn="l" defTabSz="170082"/>
            <a:r>
              <a:rPr lang="nl-BE" sz="4050" dirty="0">
                <a:latin typeface="Hind Medium" panose="02000000000000000000" pitchFamily="2" charset="0"/>
                <a:cs typeface="Hind Medium" panose="02000000000000000000" pitchFamily="2" charset="0"/>
              </a:rPr>
              <a:t>5.2.	Gezinszorg</a:t>
            </a:r>
          </a:p>
        </p:txBody>
      </p:sp>
      <p:sp>
        <p:nvSpPr>
          <p:cNvPr id="3" name="Text Box 2">
            <a:extLst>
              <a:ext uri="{FF2B5EF4-FFF2-40B4-BE49-F238E27FC236}">
                <a16:creationId xmlns:a16="http://schemas.microsoft.com/office/drawing/2014/main" id="{297EE034-5074-49C7-A7D8-7C7D34BA9792}"/>
              </a:ext>
            </a:extLst>
          </p:cNvPr>
          <p:cNvSpPr txBox="1">
            <a:spLocks noChangeArrowheads="1"/>
          </p:cNvSpPr>
          <p:nvPr/>
        </p:nvSpPr>
        <p:spPr bwMode="auto">
          <a:xfrm>
            <a:off x="473720" y="4466221"/>
            <a:ext cx="6120000" cy="446492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Tijdens je herstel periode, of wanneer het wat moeilijker wordt om het huishouden rond te krijgen, je eigen potje te koken of te poetsen, dan kun je beroep doen op </a:t>
            </a:r>
            <a:r>
              <a:rPr lang="nl-BE" altLang="nl-BE" sz="1701" b="1" dirty="0">
                <a:solidFill>
                  <a:srgbClr val="085296"/>
                </a:solidFill>
                <a:latin typeface="Hind Light" panose="02000000000000000000" pitchFamily="2" charset="0"/>
                <a:cs typeface="Hind Light" panose="02000000000000000000" pitchFamily="2" charset="0"/>
              </a:rPr>
              <a:t>een dienst gezinszorg.</a:t>
            </a:r>
          </a:p>
          <a:p>
            <a:pPr algn="just" defTabSz="864017" eaLnBrk="0" fontAlgn="base" hangingPunct="0">
              <a:spcBef>
                <a:spcPct val="0"/>
              </a:spcBef>
              <a:spcAft>
                <a:spcPct val="0"/>
              </a:spcAft>
            </a:pPr>
            <a:endParaRPr lang="nl-BE" altLang="nl-BE" sz="2268" b="1" dirty="0">
              <a:solidFill>
                <a:srgbClr val="000000"/>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endParaRPr lang="nl-BE" altLang="nl-BE" sz="2268" b="1" dirty="0">
              <a:solidFill>
                <a:srgbClr val="000000"/>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endParaRPr lang="nl-BE" altLang="nl-BE" sz="2268" b="1" dirty="0">
              <a:solidFill>
                <a:srgbClr val="000000"/>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endParaRPr lang="nl-BE" altLang="nl-BE" sz="2268" b="1" dirty="0">
              <a:solidFill>
                <a:srgbClr val="000000"/>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endParaRPr lang="nl-BE" altLang="nl-BE" sz="2268" b="1" dirty="0">
              <a:solidFill>
                <a:srgbClr val="000000"/>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endParaRPr lang="nl-BE" altLang="nl-BE" sz="2268" b="1" dirty="0">
              <a:solidFill>
                <a:srgbClr val="000000"/>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endParaRPr lang="nl-BE" altLang="nl-BE" sz="2268" b="1" dirty="0">
              <a:solidFill>
                <a:srgbClr val="000000"/>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endParaRPr lang="nl-BE" altLang="nl-BE" sz="2268" b="1" dirty="0">
              <a:solidFill>
                <a:srgbClr val="000000"/>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endParaRPr lang="nl-BE" altLang="nl-BE" sz="2268" b="1" dirty="0">
              <a:solidFill>
                <a:srgbClr val="000000"/>
              </a:solidFill>
              <a:latin typeface="Hind Light" panose="02000000000000000000" pitchFamily="2" charset="0"/>
              <a:cs typeface="Hind Light" panose="02000000000000000000" pitchFamily="2" charset="0"/>
            </a:endParaRPr>
          </a:p>
          <a:p>
            <a:pPr algn="ctr" defTabSz="864017" eaLnBrk="0" fontAlgn="base" hangingPunct="0">
              <a:spcBef>
                <a:spcPct val="0"/>
              </a:spcBef>
              <a:spcAft>
                <a:spcPct val="0"/>
              </a:spcAft>
            </a:pPr>
            <a:r>
              <a:rPr lang="nl-BE" altLang="nl-BE" sz="1701" b="1" dirty="0">
                <a:solidFill>
                  <a:srgbClr val="085296"/>
                </a:solidFill>
                <a:latin typeface="Hind Light" panose="02000000000000000000" pitchFamily="2" charset="0"/>
                <a:cs typeface="Hind Light" panose="02000000000000000000" pitchFamily="2" charset="0"/>
              </a:rPr>
              <a:t>Meer info: </a:t>
            </a:r>
            <a:r>
              <a:rPr lang="nl-BE" altLang="nl-BE" sz="1701" dirty="0">
                <a:solidFill>
                  <a:srgbClr val="085296"/>
                </a:solidFill>
                <a:latin typeface="Hind Light" panose="02000000000000000000" pitchFamily="2" charset="0"/>
                <a:cs typeface="Hind Light" panose="02000000000000000000" pitchFamily="2" charset="0"/>
              </a:rPr>
              <a:t>contacteer de dienst gezinszorg van je ziekenfonds.</a:t>
            </a:r>
            <a:endParaRPr lang="nl-BE" altLang="nl-BE" sz="1701" dirty="0">
              <a:latin typeface="Hind Light" panose="02000000000000000000" pitchFamily="2" charset="0"/>
              <a:cs typeface="Hind Light" panose="02000000000000000000" pitchFamily="2" charset="0"/>
            </a:endParaRPr>
          </a:p>
        </p:txBody>
      </p:sp>
      <p:pic>
        <p:nvPicPr>
          <p:cNvPr id="16388" name="Picture 4">
            <a:extLst>
              <a:ext uri="{FF2B5EF4-FFF2-40B4-BE49-F238E27FC236}">
                <a16:creationId xmlns:a16="http://schemas.microsoft.com/office/drawing/2014/main" id="{667CD9CE-F638-4879-A11C-B4F0F9A2AC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9556" y="5455209"/>
            <a:ext cx="2653123" cy="248694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098" name="Picture 2" descr="Gezinszorg en aanvullende thuiszorg - SeniorenNet - Website voor de actieve  50-plusser">
            <a:extLst>
              <a:ext uri="{FF2B5EF4-FFF2-40B4-BE49-F238E27FC236}">
                <a16:creationId xmlns:a16="http://schemas.microsoft.com/office/drawing/2014/main" id="{305ACC39-2C09-26A5-5DB7-2D3DD32581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720" y="5889104"/>
            <a:ext cx="3079581" cy="2053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72185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7377"/>
            <a:ext cx="6120000" cy="2085343"/>
          </a:xfrm>
        </p:spPr>
        <p:txBody>
          <a:bodyPr>
            <a:normAutofit/>
          </a:bodyPr>
          <a:lstStyle/>
          <a:p>
            <a:pPr algn="l" defTabSz="170082"/>
            <a:r>
              <a:rPr lang="nl-BE" sz="4000" dirty="0">
                <a:latin typeface="Hind Medium" panose="02000000000000000000" pitchFamily="2" charset="0"/>
                <a:cs typeface="Hind Medium" panose="02000000000000000000" pitchFamily="2" charset="0"/>
              </a:rPr>
              <a:t>5.2.	Gezinszorg</a:t>
            </a:r>
          </a:p>
        </p:txBody>
      </p:sp>
      <p:sp>
        <p:nvSpPr>
          <p:cNvPr id="4" name="Text Box 2">
            <a:extLst>
              <a:ext uri="{FF2B5EF4-FFF2-40B4-BE49-F238E27FC236}">
                <a16:creationId xmlns:a16="http://schemas.microsoft.com/office/drawing/2014/main" id="{6A1846C5-1E3A-4BD6-9C95-9BF32DBCAE3D}"/>
              </a:ext>
            </a:extLst>
          </p:cNvPr>
          <p:cNvSpPr txBox="1">
            <a:spLocks noChangeArrowheads="1"/>
          </p:cNvSpPr>
          <p:nvPr/>
        </p:nvSpPr>
        <p:spPr bwMode="auto">
          <a:xfrm>
            <a:off x="639325" y="3251978"/>
            <a:ext cx="3606167" cy="558945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0" b="1" dirty="0">
                <a:solidFill>
                  <a:srgbClr val="00B0F0"/>
                </a:solidFill>
                <a:latin typeface="Hind Light"/>
                <a:ea typeface="Verdana" panose="020B0604030504040204" pitchFamily="34" charset="0"/>
                <a:cs typeface="Verdana" panose="020B0604030504040204" pitchFamily="34" charset="0"/>
              </a:rPr>
              <a:t>Familiehulp</a:t>
            </a:r>
          </a:p>
          <a:p>
            <a:pPr defTabSz="864017" eaLnBrk="0" fontAlgn="base" hangingPunct="0">
              <a:spcBef>
                <a:spcPct val="0"/>
              </a:spcBef>
              <a:spcAft>
                <a:spcPct val="0"/>
              </a:spcAft>
            </a:pPr>
            <a:r>
              <a:rPr lang="nl-BE" altLang="nl-BE" sz="1700" dirty="0">
                <a:solidFill>
                  <a:srgbClr val="085296"/>
                </a:solidFill>
                <a:latin typeface="Hind Light" panose="02000000000000000000" pitchFamily="2" charset="0"/>
                <a:cs typeface="Hind Light" panose="02000000000000000000" pitchFamily="2" charset="0"/>
              </a:rPr>
              <a:t>Industrielaan 16	</a:t>
            </a:r>
            <a:br>
              <a:rPr lang="nl-BE" altLang="nl-BE" sz="1700" dirty="0">
                <a:solidFill>
                  <a:srgbClr val="085296"/>
                </a:solidFill>
                <a:latin typeface="Hind Light" panose="02000000000000000000" pitchFamily="2" charset="0"/>
                <a:cs typeface="Hind Light" panose="02000000000000000000" pitchFamily="2" charset="0"/>
              </a:rPr>
            </a:br>
            <a:r>
              <a:rPr lang="nl-BE" altLang="nl-BE" sz="1700"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0" dirty="0">
                <a:solidFill>
                  <a:srgbClr val="085296"/>
                </a:solidFill>
                <a:latin typeface="Hind Light" panose="02000000000000000000" pitchFamily="2" charset="0"/>
                <a:cs typeface="Hind Light" panose="02000000000000000000" pitchFamily="2" charset="0"/>
              </a:rPr>
              <a:t>Tel: 09 210 81 40</a:t>
            </a:r>
          </a:p>
          <a:p>
            <a:pPr defTabSz="864017" eaLnBrk="0" fontAlgn="base" hangingPunct="0">
              <a:spcBef>
                <a:spcPct val="0"/>
              </a:spcBef>
              <a:spcAft>
                <a:spcPct val="0"/>
              </a:spcAft>
            </a:pPr>
            <a:r>
              <a:rPr lang="nl-BE" sz="1700" u="sng" dirty="0">
                <a:latin typeface="Hind Light" panose="02000000000000000000" pitchFamily="2" charset="0"/>
                <a:cs typeface="Hind Light" panose="02000000000000000000" pitchFamily="2" charset="0"/>
                <a:hlinkClick r:id="rId2"/>
              </a:rPr>
              <a:t>info@goed-wonen.be</a:t>
            </a:r>
            <a:endParaRPr lang="nl-BE" sz="1700" dirty="0">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0" dirty="0">
                <a:solidFill>
                  <a:srgbClr val="085296"/>
                </a:solidFill>
                <a:latin typeface="Hind Light" panose="02000000000000000000" pitchFamily="2" charset="0"/>
                <a:cs typeface="Hind Light" panose="02000000000000000000" pitchFamily="2" charset="0"/>
                <a:hlinkClick r:id="rId3"/>
              </a:rPr>
              <a:t>www.familiehulp.be</a:t>
            </a:r>
            <a:endParaRPr lang="nl-BE" altLang="nl-BE" sz="1700"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512" u="sng" dirty="0">
              <a:solidFill>
                <a:srgbClr val="085296"/>
              </a:solidFill>
              <a:latin typeface="Verdana" panose="020B0604030504040204" pitchFamily="34" charset="0"/>
            </a:endParaRPr>
          </a:p>
          <a:p>
            <a:pPr defTabSz="864017" eaLnBrk="0" fontAlgn="base" hangingPunct="0">
              <a:spcBef>
                <a:spcPct val="0"/>
              </a:spcBef>
              <a:spcAft>
                <a:spcPct val="0"/>
              </a:spcAft>
            </a:pPr>
            <a:endParaRPr lang="nl-BE" altLang="nl-BE" sz="1512" u="sng" dirty="0">
              <a:solidFill>
                <a:srgbClr val="085296"/>
              </a:solidFill>
              <a:latin typeface="Verdana" panose="020B0604030504040204" pitchFamily="34" charset="0"/>
            </a:endParaRPr>
          </a:p>
          <a:p>
            <a:pPr defTabSz="864017" eaLnBrk="0" fontAlgn="base" hangingPunct="0">
              <a:spcBef>
                <a:spcPct val="0"/>
              </a:spcBef>
              <a:spcAft>
                <a:spcPct val="0"/>
              </a:spcAft>
            </a:pPr>
            <a:endParaRPr lang="nl-BE" altLang="nl-BE" sz="1512" u="sng" dirty="0">
              <a:solidFill>
                <a:srgbClr val="085296"/>
              </a:solidFill>
              <a:latin typeface="Verdana" panose="020B0604030504040204" pitchFamily="34" charset="0"/>
            </a:endParaRPr>
          </a:p>
          <a:p>
            <a:pPr defTabSz="864017" eaLnBrk="0" fontAlgn="base" hangingPunct="0">
              <a:spcBef>
                <a:spcPct val="0"/>
              </a:spcBef>
              <a:spcAft>
                <a:spcPct val="0"/>
              </a:spcAft>
            </a:pPr>
            <a:r>
              <a:rPr lang="nl-BE" altLang="nl-BE" sz="1700" b="1" dirty="0">
                <a:solidFill>
                  <a:srgbClr val="00B0F0"/>
                </a:solidFill>
                <a:latin typeface="Hind Light" panose="02000000000000000000" pitchFamily="2" charset="0"/>
                <a:ea typeface="Verdana" panose="020B0604030504040204" pitchFamily="34" charset="0"/>
                <a:cs typeface="Hind Light" panose="02000000000000000000" pitchFamily="2" charset="0"/>
              </a:rPr>
              <a:t>Familiezorg Oost-</a:t>
            </a:r>
            <a:r>
              <a:rPr lang="nl-BE" altLang="nl-BE" sz="1700" b="1" dirty="0" err="1">
                <a:solidFill>
                  <a:srgbClr val="00B0F0"/>
                </a:solidFill>
                <a:latin typeface="Hind Light" panose="02000000000000000000" pitchFamily="2" charset="0"/>
                <a:ea typeface="Verdana" panose="020B0604030504040204" pitchFamily="34" charset="0"/>
                <a:cs typeface="Hind Light" panose="02000000000000000000" pitchFamily="2" charset="0"/>
              </a:rPr>
              <a:t>Vl</a:t>
            </a:r>
            <a:r>
              <a:rPr lang="nl-BE" altLang="nl-BE" sz="1700" b="1" dirty="0">
                <a:solidFill>
                  <a:srgbClr val="00B0F0"/>
                </a:solidFill>
                <a:latin typeface="Hind Light" panose="02000000000000000000" pitchFamily="2" charset="0"/>
                <a:ea typeface="Verdana" panose="020B0604030504040204" pitchFamily="34" charset="0"/>
                <a:cs typeface="Hind Light" panose="02000000000000000000" pitchFamily="2" charset="0"/>
              </a:rPr>
              <a:t> vzw</a:t>
            </a:r>
          </a:p>
          <a:p>
            <a:pPr defTabSz="864017" eaLnBrk="0" fontAlgn="base" hangingPunct="0">
              <a:spcBef>
                <a:spcPct val="0"/>
              </a:spcBef>
              <a:spcAft>
                <a:spcPct val="0"/>
              </a:spcAft>
            </a:pPr>
            <a:r>
              <a:rPr lang="nl-BE" altLang="nl-BE" sz="1700" dirty="0">
                <a:solidFill>
                  <a:srgbClr val="085296"/>
                </a:solidFill>
                <a:latin typeface="Hind Light" panose="02000000000000000000" pitchFamily="2" charset="0"/>
                <a:cs typeface="Hind Light" panose="02000000000000000000" pitchFamily="2" charset="0"/>
              </a:rPr>
              <a:t>Vogelenzang 29</a:t>
            </a:r>
          </a:p>
          <a:p>
            <a:pPr defTabSz="864017" eaLnBrk="0" fontAlgn="base" hangingPunct="0">
              <a:spcBef>
                <a:spcPct val="0"/>
              </a:spcBef>
              <a:spcAft>
                <a:spcPct val="0"/>
              </a:spcAft>
            </a:pPr>
            <a:r>
              <a:rPr lang="nl-BE" altLang="nl-BE" sz="1700" dirty="0">
                <a:solidFill>
                  <a:srgbClr val="085296"/>
                </a:solidFill>
                <a:latin typeface="Hind Light" panose="02000000000000000000" pitchFamily="2" charset="0"/>
                <a:cs typeface="Hind Light" panose="02000000000000000000" pitchFamily="2" charset="0"/>
              </a:rPr>
              <a:t>9000 Gent</a:t>
            </a:r>
          </a:p>
          <a:p>
            <a:pPr defTabSz="864017" eaLnBrk="0" fontAlgn="base" hangingPunct="0">
              <a:spcBef>
                <a:spcPct val="0"/>
              </a:spcBef>
              <a:spcAft>
                <a:spcPct val="0"/>
              </a:spcAft>
            </a:pPr>
            <a:r>
              <a:rPr lang="nl-BE" altLang="nl-BE" sz="1700" dirty="0">
                <a:solidFill>
                  <a:srgbClr val="085296"/>
                </a:solidFill>
                <a:latin typeface="Hind Light" panose="02000000000000000000" pitchFamily="2" charset="0"/>
                <a:cs typeface="Hind Light" panose="02000000000000000000" pitchFamily="2" charset="0"/>
              </a:rPr>
              <a:t>Tel: 09 225 78 83</a:t>
            </a:r>
          </a:p>
          <a:p>
            <a:pPr defTabSz="864017" eaLnBrk="0" fontAlgn="base" hangingPunct="0">
              <a:spcBef>
                <a:spcPct val="0"/>
              </a:spcBef>
              <a:spcAft>
                <a:spcPct val="0"/>
              </a:spcAft>
            </a:pPr>
            <a:r>
              <a:rPr lang="nl-BE" altLang="nl-BE" sz="1700" u="sng" dirty="0">
                <a:solidFill>
                  <a:srgbClr val="085296"/>
                </a:solidFill>
                <a:latin typeface="Hind Light" panose="02000000000000000000" pitchFamily="2" charset="0"/>
                <a:cs typeface="Hind Light" panose="02000000000000000000" pitchFamily="2" charset="0"/>
              </a:rPr>
              <a:t>info@familiezorg.be</a:t>
            </a:r>
          </a:p>
          <a:p>
            <a:pPr defTabSz="864017" eaLnBrk="0" fontAlgn="base" hangingPunct="0">
              <a:spcBef>
                <a:spcPct val="0"/>
              </a:spcBef>
              <a:spcAft>
                <a:spcPct val="0"/>
              </a:spcAft>
            </a:pPr>
            <a:r>
              <a:rPr lang="nl-BE" altLang="nl-BE" sz="1700" u="sng" dirty="0">
                <a:solidFill>
                  <a:srgbClr val="085296"/>
                </a:solidFill>
                <a:latin typeface="Hind Light" panose="02000000000000000000" pitchFamily="2" charset="0"/>
                <a:cs typeface="Hind Light" panose="02000000000000000000" pitchFamily="2" charset="0"/>
              </a:rPr>
              <a:t>www.familiezorg.be</a:t>
            </a:r>
          </a:p>
          <a:p>
            <a:pPr defTabSz="864017" eaLnBrk="0" fontAlgn="base" hangingPunct="0">
              <a:spcBef>
                <a:spcPct val="0"/>
              </a:spcBef>
              <a:spcAft>
                <a:spcPct val="0"/>
              </a:spcAft>
            </a:pPr>
            <a:endParaRPr lang="nl-BE" altLang="nl-BE" sz="1512" u="sng" dirty="0">
              <a:solidFill>
                <a:srgbClr val="085296"/>
              </a:solidFill>
              <a:latin typeface="Verdana" panose="020B0604030504040204" pitchFamily="34" charset="0"/>
            </a:endParaRPr>
          </a:p>
          <a:p>
            <a:pPr defTabSz="864017" eaLnBrk="0" fontAlgn="base" hangingPunct="0">
              <a:spcBef>
                <a:spcPct val="0"/>
              </a:spcBef>
              <a:spcAft>
                <a:spcPct val="0"/>
              </a:spcAft>
            </a:pPr>
            <a:endParaRPr lang="nl-BE" altLang="nl-BE" sz="1512" u="sng" dirty="0">
              <a:solidFill>
                <a:srgbClr val="085296"/>
              </a:solidFill>
              <a:latin typeface="Verdana" panose="020B0604030504040204" pitchFamily="34" charset="0"/>
            </a:endParaRPr>
          </a:p>
          <a:p>
            <a:pPr defTabSz="864017" eaLnBrk="0" fontAlgn="base" hangingPunct="0">
              <a:spcBef>
                <a:spcPct val="0"/>
              </a:spcBef>
              <a:spcAft>
                <a:spcPct val="0"/>
              </a:spcAft>
            </a:pPr>
            <a:endParaRPr lang="nl-BE" altLang="nl-BE" sz="1512" u="sng" dirty="0">
              <a:solidFill>
                <a:srgbClr val="085296"/>
              </a:solidFill>
              <a:latin typeface="Verdana" panose="020B0604030504040204" pitchFamily="34" charset="0"/>
            </a:endParaRPr>
          </a:p>
          <a:p>
            <a:pPr eaLnBrk="0" fontAlgn="base" hangingPunct="0">
              <a:spcBef>
                <a:spcPct val="0"/>
              </a:spcBef>
              <a:spcAft>
                <a:spcPct val="0"/>
              </a:spcAft>
            </a:pPr>
            <a:r>
              <a:rPr lang="nl-BE" altLang="nl-BE" sz="1700" b="1" dirty="0">
                <a:solidFill>
                  <a:srgbClr val="00B0F0"/>
                </a:solidFill>
                <a:latin typeface="Hind Light" panose="02000000000000000000" pitchFamily="2" charset="0"/>
                <a:ea typeface="Verdana" panose="020B0604030504040204" pitchFamily="34" charset="0"/>
                <a:cs typeface="Hind Light" panose="02000000000000000000" pitchFamily="2" charset="0"/>
              </a:rPr>
              <a:t>Thuishulp </a:t>
            </a:r>
            <a:r>
              <a:rPr lang="nl-BE" altLang="nl-BE" sz="1700" b="1" dirty="0" err="1">
                <a:solidFill>
                  <a:srgbClr val="00B0F0"/>
                </a:solidFill>
                <a:latin typeface="Hind Light" panose="02000000000000000000" pitchFamily="2" charset="0"/>
                <a:ea typeface="Verdana" panose="020B0604030504040204" pitchFamily="34" charset="0"/>
                <a:cs typeface="Hind Light" panose="02000000000000000000" pitchFamily="2" charset="0"/>
              </a:rPr>
              <a:t>Solidaris</a:t>
            </a:r>
            <a:endParaRPr lang="nl-BE" altLang="nl-BE" sz="1700" b="1" dirty="0">
              <a:solidFill>
                <a:srgbClr val="00B0F0"/>
              </a:solidFill>
              <a:latin typeface="Hind Light" panose="02000000000000000000" pitchFamily="2" charset="0"/>
              <a:ea typeface="Verdana" panose="020B0604030504040204" pitchFamily="34" charset="0"/>
              <a:cs typeface="Hind Light" panose="02000000000000000000" pitchFamily="2" charset="0"/>
            </a:endParaRPr>
          </a:p>
          <a:p>
            <a:pPr defTabSz="864017" eaLnBrk="0" fontAlgn="base" hangingPunct="0">
              <a:spcBef>
                <a:spcPct val="0"/>
              </a:spcBef>
              <a:spcAft>
                <a:spcPct val="0"/>
              </a:spcAft>
            </a:pPr>
            <a:r>
              <a:rPr lang="nl-BE" altLang="nl-BE" sz="1700" dirty="0" err="1">
                <a:solidFill>
                  <a:srgbClr val="085296"/>
                </a:solidFill>
                <a:latin typeface="Hind Light" panose="02000000000000000000" pitchFamily="2" charset="0"/>
                <a:cs typeface="Hind Light" panose="02000000000000000000" pitchFamily="2" charset="0"/>
              </a:rPr>
              <a:t>Buke</a:t>
            </a:r>
            <a:r>
              <a:rPr lang="nl-BE" altLang="nl-BE" sz="1700" dirty="0">
                <a:solidFill>
                  <a:srgbClr val="085296"/>
                </a:solidFill>
                <a:latin typeface="Hind Light" panose="02000000000000000000" pitchFamily="2" charset="0"/>
                <a:cs typeface="Hind Light" panose="02000000000000000000" pitchFamily="2" charset="0"/>
              </a:rPr>
              <a:t> 21</a:t>
            </a:r>
          </a:p>
          <a:p>
            <a:pPr defTabSz="864017" eaLnBrk="0" fontAlgn="base" hangingPunct="0">
              <a:spcBef>
                <a:spcPct val="0"/>
              </a:spcBef>
              <a:spcAft>
                <a:spcPct val="0"/>
              </a:spcAft>
            </a:pPr>
            <a:r>
              <a:rPr lang="nl-BE" altLang="nl-BE" sz="1700"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0" dirty="0">
                <a:solidFill>
                  <a:srgbClr val="085296"/>
                </a:solidFill>
                <a:latin typeface="Hind Light" panose="02000000000000000000" pitchFamily="2" charset="0"/>
                <a:cs typeface="Hind Light" panose="02000000000000000000" pitchFamily="2" charset="0"/>
              </a:rPr>
              <a:t>Tel: 09 333 55 00</a:t>
            </a:r>
          </a:p>
          <a:p>
            <a:pPr defTabSz="864017" eaLnBrk="0" fontAlgn="base" hangingPunct="0">
              <a:spcBef>
                <a:spcPct val="0"/>
              </a:spcBef>
              <a:spcAft>
                <a:spcPct val="0"/>
              </a:spcAft>
            </a:pPr>
            <a:r>
              <a:rPr lang="nl-BE" altLang="nl-BE" sz="1700" u="sng" dirty="0">
                <a:solidFill>
                  <a:srgbClr val="085296"/>
                </a:solidFill>
                <a:latin typeface="Hind Light" panose="02000000000000000000" pitchFamily="2" charset="0"/>
                <a:cs typeface="Hind Light" panose="02000000000000000000" pitchFamily="2" charset="0"/>
              </a:rPr>
              <a:t>www.solidaris-vlaanderen.be</a:t>
            </a:r>
            <a:endParaRPr lang="nl-BE" altLang="nl-BE" sz="1700" dirty="0">
              <a:latin typeface="Hind Light" panose="02000000000000000000" pitchFamily="2" charset="0"/>
              <a:cs typeface="Hind Light" panose="02000000000000000000" pitchFamily="2" charset="0"/>
            </a:endParaRPr>
          </a:p>
        </p:txBody>
      </p:sp>
      <p:sp>
        <p:nvSpPr>
          <p:cNvPr id="5" name="Text Box 3">
            <a:extLst>
              <a:ext uri="{FF2B5EF4-FFF2-40B4-BE49-F238E27FC236}">
                <a16:creationId xmlns:a16="http://schemas.microsoft.com/office/drawing/2014/main" id="{F5912C26-4445-4E42-BC99-D6341D7C6B61}"/>
              </a:ext>
            </a:extLst>
          </p:cNvPr>
          <p:cNvSpPr txBox="1">
            <a:spLocks noChangeArrowheads="1"/>
          </p:cNvSpPr>
          <p:nvPr/>
        </p:nvSpPr>
        <p:spPr bwMode="auto">
          <a:xfrm>
            <a:off x="3978000" y="5169024"/>
            <a:ext cx="2880000" cy="34094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170082" eaLnBrk="0" fontAlgn="base" hangingPunct="0">
              <a:spcBef>
                <a:spcPct val="0"/>
              </a:spcBef>
              <a:spcAft>
                <a:spcPts val="189"/>
              </a:spcAft>
            </a:pPr>
            <a:r>
              <a:rPr lang="nl-BE" altLang="nl-BE" sz="1700" b="1" dirty="0">
                <a:solidFill>
                  <a:srgbClr val="00B0F0"/>
                </a:solidFill>
                <a:latin typeface="Hind Light" panose="02000000000000000000" pitchFamily="2" charset="0"/>
                <a:ea typeface="Verdana" panose="020B0604030504040204" pitchFamily="34" charset="0"/>
                <a:cs typeface="Hind Light" panose="02000000000000000000" pitchFamily="2" charset="0"/>
              </a:rPr>
              <a:t>i-mens</a:t>
            </a:r>
          </a:p>
          <a:p>
            <a:pPr defTabSz="170082" eaLnBrk="0" fontAlgn="base" hangingPunct="0">
              <a:spcBef>
                <a:spcPct val="0"/>
              </a:spcBef>
              <a:spcAft>
                <a:spcPts val="189"/>
              </a:spcAft>
            </a:pPr>
            <a:r>
              <a:rPr lang="nl-BE" sz="1700" dirty="0">
                <a:solidFill>
                  <a:schemeClr val="tx2"/>
                </a:solidFill>
                <a:latin typeface="Hind Light" panose="02000000000000000000" pitchFamily="2" charset="0"/>
                <a:cs typeface="Hind Light" panose="02000000000000000000" pitchFamily="2" charset="0"/>
              </a:rPr>
              <a:t>Tramstraat 61</a:t>
            </a:r>
          </a:p>
          <a:p>
            <a:pPr defTabSz="170082" eaLnBrk="0" fontAlgn="base" hangingPunct="0">
              <a:spcBef>
                <a:spcPct val="0"/>
              </a:spcBef>
              <a:spcAft>
                <a:spcPts val="189"/>
              </a:spcAft>
            </a:pPr>
            <a:r>
              <a:rPr lang="nl-BE" altLang="nl-BE" sz="1700" dirty="0">
                <a:solidFill>
                  <a:srgbClr val="085296"/>
                </a:solidFill>
                <a:latin typeface="Hind Light" panose="02000000000000000000" pitchFamily="2" charset="0"/>
                <a:cs typeface="Hind Light" panose="02000000000000000000" pitchFamily="2" charset="0"/>
              </a:rPr>
              <a:t>9052 </a:t>
            </a:r>
            <a:r>
              <a:rPr lang="nl-BE" altLang="nl-BE" sz="1700" dirty="0" err="1">
                <a:solidFill>
                  <a:srgbClr val="085296"/>
                </a:solidFill>
                <a:latin typeface="Hind Light" panose="02000000000000000000" pitchFamily="2" charset="0"/>
                <a:cs typeface="Hind Light" panose="02000000000000000000" pitchFamily="2" charset="0"/>
              </a:rPr>
              <a:t>Zwijnaarde</a:t>
            </a:r>
            <a:r>
              <a:rPr lang="nl-BE" altLang="nl-BE" sz="1700" dirty="0">
                <a:solidFill>
                  <a:srgbClr val="085296"/>
                </a:solidFill>
                <a:latin typeface="Hind Light" panose="02000000000000000000" pitchFamily="2" charset="0"/>
                <a:cs typeface="Hind Light" panose="02000000000000000000" pitchFamily="2" charset="0"/>
              </a:rPr>
              <a:t> </a:t>
            </a:r>
          </a:p>
          <a:p>
            <a:pPr defTabSz="170082" eaLnBrk="0" fontAlgn="base" hangingPunct="0">
              <a:spcBef>
                <a:spcPct val="0"/>
              </a:spcBef>
              <a:spcAft>
                <a:spcPts val="189"/>
              </a:spcAft>
            </a:pPr>
            <a:r>
              <a:rPr lang="nl-BE" altLang="nl-BE" sz="1700" dirty="0">
                <a:solidFill>
                  <a:srgbClr val="085296"/>
                </a:solidFill>
                <a:latin typeface="Hind Light" panose="02000000000000000000" pitchFamily="2" charset="0"/>
                <a:cs typeface="Hind Light" panose="02000000000000000000" pitchFamily="2" charset="0"/>
              </a:rPr>
              <a:t>Tel: 078 15 25 35</a:t>
            </a:r>
          </a:p>
          <a:p>
            <a:pPr defTabSz="170082" eaLnBrk="0" fontAlgn="base" hangingPunct="0">
              <a:spcBef>
                <a:spcPct val="0"/>
              </a:spcBef>
              <a:spcAft>
                <a:spcPts val="189"/>
              </a:spcAft>
            </a:pPr>
            <a:r>
              <a:rPr lang="nl-BE" altLang="nl-BE" sz="1700" u="sng" dirty="0">
                <a:solidFill>
                  <a:srgbClr val="085296"/>
                </a:solidFill>
                <a:latin typeface="Hind Light" panose="02000000000000000000" pitchFamily="2" charset="0"/>
                <a:cs typeface="Hind Light" panose="02000000000000000000" pitchFamily="2" charset="0"/>
              </a:rPr>
              <a:t>www.i-mens.be</a:t>
            </a:r>
            <a:endParaRPr lang="nl-BE" altLang="nl-BE" sz="1700" dirty="0">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0"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0" u="sng"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0" b="1" dirty="0" err="1">
                <a:solidFill>
                  <a:srgbClr val="00B0F0"/>
                </a:solidFill>
                <a:latin typeface="Hind Light" panose="02000000000000000000" pitchFamily="2" charset="0"/>
                <a:ea typeface="Verdana" panose="020B0604030504040204" pitchFamily="34" charset="0"/>
                <a:cs typeface="Hind Light" panose="02000000000000000000" pitchFamily="2" charset="0"/>
              </a:rPr>
              <a:t>Helan</a:t>
            </a:r>
            <a:r>
              <a:rPr lang="nl-BE" altLang="nl-BE" sz="1700" b="1" dirty="0">
                <a:solidFill>
                  <a:srgbClr val="00B0F0"/>
                </a:solidFill>
                <a:latin typeface="Hind Light" panose="02000000000000000000" pitchFamily="2" charset="0"/>
                <a:ea typeface="Verdana" panose="020B0604030504040204" pitchFamily="34" charset="0"/>
                <a:cs typeface="Hind Light" panose="02000000000000000000" pitchFamily="2" charset="0"/>
              </a:rPr>
              <a:t> gezinszorg</a:t>
            </a:r>
          </a:p>
          <a:p>
            <a:pPr defTabSz="864017" eaLnBrk="0" fontAlgn="base" hangingPunct="0">
              <a:spcBef>
                <a:spcPct val="0"/>
              </a:spcBef>
              <a:spcAft>
                <a:spcPct val="0"/>
              </a:spcAft>
            </a:pPr>
            <a:r>
              <a:rPr lang="nl-BE" altLang="nl-BE" sz="1700" dirty="0">
                <a:solidFill>
                  <a:srgbClr val="085296"/>
                </a:solidFill>
                <a:latin typeface="Hind Light" panose="02000000000000000000" pitchFamily="2" charset="0"/>
                <a:cs typeface="Hind Light" panose="02000000000000000000" pitchFamily="2" charset="0"/>
              </a:rPr>
              <a:t>Brugstraat 33</a:t>
            </a:r>
          </a:p>
          <a:p>
            <a:pPr defTabSz="864017" eaLnBrk="0" fontAlgn="base" hangingPunct="0">
              <a:spcBef>
                <a:spcPct val="0"/>
              </a:spcBef>
              <a:spcAft>
                <a:spcPct val="0"/>
              </a:spcAft>
            </a:pPr>
            <a:r>
              <a:rPr lang="nl-BE" altLang="nl-BE" sz="1700" dirty="0">
                <a:solidFill>
                  <a:srgbClr val="085296"/>
                </a:solidFill>
                <a:latin typeface="Hind Light" panose="02000000000000000000" pitchFamily="2" charset="0"/>
                <a:cs typeface="Hind Light" panose="02000000000000000000" pitchFamily="2" charset="0"/>
              </a:rPr>
              <a:t>9500 Geraardsbergen</a:t>
            </a:r>
          </a:p>
          <a:p>
            <a:pPr defTabSz="864017" eaLnBrk="0" fontAlgn="base" hangingPunct="0">
              <a:spcBef>
                <a:spcPct val="0"/>
              </a:spcBef>
              <a:spcAft>
                <a:spcPct val="0"/>
              </a:spcAft>
            </a:pPr>
            <a:r>
              <a:rPr lang="nl-BE" altLang="nl-BE" sz="1700" dirty="0">
                <a:solidFill>
                  <a:srgbClr val="085296"/>
                </a:solidFill>
                <a:latin typeface="Hind Light" panose="02000000000000000000" pitchFamily="2" charset="0"/>
                <a:cs typeface="Hind Light" panose="02000000000000000000" pitchFamily="2" charset="0"/>
              </a:rPr>
              <a:t>Tel: 053 60 51 45</a:t>
            </a:r>
            <a:endParaRPr lang="nl-BE" altLang="nl-BE" sz="1700"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0" u="sng" dirty="0">
                <a:solidFill>
                  <a:srgbClr val="085296"/>
                </a:solidFill>
                <a:latin typeface="Hind Light" panose="02000000000000000000" pitchFamily="2" charset="0"/>
                <a:cs typeface="Hind Light" panose="02000000000000000000" pitchFamily="2" charset="0"/>
              </a:rPr>
              <a:t>www.partena.be</a:t>
            </a:r>
            <a:endParaRPr lang="nl-BE" altLang="nl-BE" sz="1700" dirty="0">
              <a:solidFill>
                <a:srgbClr val="085296"/>
              </a:solidFill>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1617371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571282" y="1059136"/>
            <a:ext cx="5919558" cy="1578283"/>
          </a:xfrm>
        </p:spPr>
        <p:txBody>
          <a:bodyPr>
            <a:normAutofit/>
          </a:bodyPr>
          <a:lstStyle/>
          <a:p>
            <a:pPr algn="l" defTabSz="170082"/>
            <a:r>
              <a:rPr lang="nl-BE" sz="4252" dirty="0">
                <a:latin typeface="Hind Medium" panose="02000000000000000000" pitchFamily="2" charset="0"/>
                <a:cs typeface="Hind Medium" panose="02000000000000000000" pitchFamily="2" charset="0"/>
              </a:rPr>
              <a:t>5.3.	Poetshulp</a:t>
            </a:r>
          </a:p>
        </p:txBody>
      </p:sp>
      <p:sp>
        <p:nvSpPr>
          <p:cNvPr id="4" name="Text Box 2">
            <a:extLst>
              <a:ext uri="{FF2B5EF4-FFF2-40B4-BE49-F238E27FC236}">
                <a16:creationId xmlns:a16="http://schemas.microsoft.com/office/drawing/2014/main" id="{CD4FFAC3-553E-49F0-AC09-635B601D3D55}"/>
              </a:ext>
            </a:extLst>
          </p:cNvPr>
          <p:cNvSpPr txBox="1">
            <a:spLocks noChangeArrowheads="1"/>
          </p:cNvSpPr>
          <p:nvPr/>
        </p:nvSpPr>
        <p:spPr bwMode="auto">
          <a:xfrm>
            <a:off x="367846" y="4304928"/>
            <a:ext cx="6120000" cy="375910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De poetsdienst poetst de woning wekelijks of om de veertien dagen zoals je samen afspreekt. Sommige poetsdiensten zijn een dienstencheques bedrijf. Je betaalt dan met dienstencheques (DC). </a:t>
            </a:r>
            <a:r>
              <a:rPr lang="nl-BE" altLang="nl-BE" sz="1701" b="1" dirty="0">
                <a:solidFill>
                  <a:srgbClr val="085296"/>
                </a:solidFill>
                <a:latin typeface="Hind Light" panose="02000000000000000000" pitchFamily="2" charset="0"/>
                <a:cs typeface="Hind Light" panose="02000000000000000000" pitchFamily="2" charset="0"/>
              </a:rPr>
              <a:t>Meer info:</a:t>
            </a:r>
            <a:r>
              <a:rPr lang="nl-BE" altLang="nl-BE" sz="1701" dirty="0">
                <a:solidFill>
                  <a:srgbClr val="085296"/>
                </a:solidFill>
                <a:latin typeface="Hind Light" panose="02000000000000000000" pitchFamily="2" charset="0"/>
                <a:cs typeface="Hind Light" panose="02000000000000000000" pitchFamily="2" charset="0"/>
              </a:rPr>
              <a:t> contacteer de dienst poetshulp van je ziekenfonds</a:t>
            </a:r>
            <a:r>
              <a:rPr lang="nl-BE" altLang="nl-BE" sz="1701" u="sng" dirty="0">
                <a:solidFill>
                  <a:srgbClr val="085296"/>
                </a:solidFill>
                <a:latin typeface="Hind Light" panose="02000000000000000000" pitchFamily="2" charset="0"/>
                <a:cs typeface="Hind Light" panose="02000000000000000000" pitchFamily="2" charset="0"/>
              </a:rPr>
              <a:t> </a:t>
            </a:r>
            <a:endParaRPr lang="nl-BE" altLang="nl-BE" sz="1701" dirty="0">
              <a:latin typeface="Hind Light" panose="02000000000000000000" pitchFamily="2" charset="0"/>
              <a:cs typeface="Hind Light" panose="02000000000000000000" pitchFamily="2" charset="0"/>
            </a:endParaRPr>
          </a:p>
        </p:txBody>
      </p:sp>
      <p:pic>
        <p:nvPicPr>
          <p:cNvPr id="18435" name="Picture 3">
            <a:extLst>
              <a:ext uri="{FF2B5EF4-FFF2-40B4-BE49-F238E27FC236}">
                <a16:creationId xmlns:a16="http://schemas.microsoft.com/office/drawing/2014/main" id="{27641F42-3738-40CF-A146-E55555D9D2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54" y="2518417"/>
            <a:ext cx="3098714" cy="198114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3" name="Text Box 2">
            <a:extLst>
              <a:ext uri="{FF2B5EF4-FFF2-40B4-BE49-F238E27FC236}">
                <a16:creationId xmlns:a16="http://schemas.microsoft.com/office/drawing/2014/main" id="{F4C01431-669F-41E3-BD89-022C71F7C61D}"/>
              </a:ext>
            </a:extLst>
          </p:cNvPr>
          <p:cNvSpPr txBox="1">
            <a:spLocks noChangeArrowheads="1"/>
          </p:cNvSpPr>
          <p:nvPr/>
        </p:nvSpPr>
        <p:spPr bwMode="auto">
          <a:xfrm>
            <a:off x="3140968" y="8461246"/>
            <a:ext cx="3532960" cy="9794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Private dienstencheques bedrijven</a:t>
            </a:r>
          </a:p>
        </p:txBody>
      </p:sp>
      <p:sp>
        <p:nvSpPr>
          <p:cNvPr id="5" name="Text Box 3">
            <a:extLst>
              <a:ext uri="{FF2B5EF4-FFF2-40B4-BE49-F238E27FC236}">
                <a16:creationId xmlns:a16="http://schemas.microsoft.com/office/drawing/2014/main" id="{2622342F-97E9-49F7-A07B-53D93A9756DB}"/>
              </a:ext>
            </a:extLst>
          </p:cNvPr>
          <p:cNvSpPr txBox="1">
            <a:spLocks noChangeArrowheads="1"/>
          </p:cNvSpPr>
          <p:nvPr/>
        </p:nvSpPr>
        <p:spPr bwMode="auto">
          <a:xfrm>
            <a:off x="408046" y="5761394"/>
            <a:ext cx="2880000" cy="269405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Familiezorg Oost-</a:t>
            </a:r>
            <a:r>
              <a:rPr lang="nl-BE" altLang="nl-BE" sz="1701" b="1" dirty="0" err="1">
                <a:solidFill>
                  <a:srgbClr val="00B0F0"/>
                </a:solidFill>
                <a:latin typeface="Hind Light"/>
                <a:ea typeface="Verdana" panose="020B0604030504040204" pitchFamily="34" charset="0"/>
                <a:cs typeface="Verdana" panose="020B0604030504040204" pitchFamily="34" charset="0"/>
              </a:rPr>
              <a:t>Vl</a:t>
            </a:r>
            <a:r>
              <a:rPr lang="nl-BE" altLang="nl-BE" sz="1701" b="1" dirty="0">
                <a:solidFill>
                  <a:srgbClr val="00B0F0"/>
                </a:solidFill>
                <a:latin typeface="Hind Light"/>
                <a:ea typeface="Verdana" panose="020B0604030504040204" pitchFamily="34" charset="0"/>
                <a:cs typeface="Verdana" panose="020B0604030504040204" pitchFamily="34" charset="0"/>
              </a:rPr>
              <a:t> vzw</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Vogelenzang 29</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9000 Gent</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09 225 78 83</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info@familiezorg.be</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www.familiezorg.be</a:t>
            </a: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Familiehulp</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Industrielaan 16</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055 33 45 45</a:t>
            </a:r>
          </a:p>
          <a:p>
            <a:pPr defTabSz="864017" eaLnBrk="0" fontAlgn="base" hangingPunct="0">
              <a:spcBef>
                <a:spcPct val="0"/>
              </a:spcBef>
              <a:spcAft>
                <a:spcPct val="0"/>
              </a:spcAft>
            </a:pPr>
            <a:r>
              <a:rPr lang="nl-BE" sz="1700" u="sng" dirty="0">
                <a:latin typeface="Hind Light" panose="02000000000000000000" pitchFamily="2" charset="0"/>
                <a:cs typeface="Hind Light" panose="02000000000000000000" pitchFamily="2" charset="0"/>
                <a:hlinkClick r:id="rId3"/>
              </a:rPr>
              <a:t>info@goed-wonen.be</a:t>
            </a:r>
            <a:endParaRPr lang="nl-BE" sz="1700" u="sng" dirty="0">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sz="1700" dirty="0">
                <a:solidFill>
                  <a:schemeClr val="tx2"/>
                </a:solidFill>
                <a:latin typeface="Hind Light" panose="02000000000000000000" pitchFamily="2" charset="0"/>
                <a:cs typeface="Hind Light" panose="02000000000000000000" pitchFamily="2" charset="0"/>
              </a:rPr>
              <a:t>www.familiehulp.be</a:t>
            </a:r>
          </a:p>
          <a:p>
            <a:pPr defTabSz="864017" eaLnBrk="0" fontAlgn="base" hangingPunct="0">
              <a:spcBef>
                <a:spcPct val="0"/>
              </a:spcBef>
              <a:spcAft>
                <a:spcPct val="0"/>
              </a:spcAft>
            </a:pPr>
            <a:endParaRPr lang="nl-BE" sz="1700" dirty="0">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endParaRPr lang="nl-BE" altLang="nl-BE" sz="1701" u="sng" dirty="0">
              <a:solidFill>
                <a:srgbClr val="085296"/>
              </a:solidFill>
              <a:latin typeface="Hind Light" panose="02000000000000000000" pitchFamily="2" charset="0"/>
              <a:cs typeface="Hind Light" panose="02000000000000000000" pitchFamily="2" charset="0"/>
            </a:endParaRPr>
          </a:p>
        </p:txBody>
      </p:sp>
      <p:sp>
        <p:nvSpPr>
          <p:cNvPr id="6" name="Text Box 3">
            <a:extLst>
              <a:ext uri="{FF2B5EF4-FFF2-40B4-BE49-F238E27FC236}">
                <a16:creationId xmlns:a16="http://schemas.microsoft.com/office/drawing/2014/main" id="{ADAB81CE-11E5-DE2C-4B19-B62114CDB81F}"/>
              </a:ext>
            </a:extLst>
          </p:cNvPr>
          <p:cNvSpPr txBox="1">
            <a:spLocks noChangeArrowheads="1"/>
          </p:cNvSpPr>
          <p:nvPr/>
        </p:nvSpPr>
        <p:spPr bwMode="auto">
          <a:xfrm>
            <a:off x="3209955" y="5761394"/>
            <a:ext cx="2880000" cy="260225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170082" eaLnBrk="0" fontAlgn="base" hangingPunct="0">
              <a:spcBef>
                <a:spcPct val="0"/>
              </a:spcBef>
              <a:spcAft>
                <a:spcPts val="189"/>
              </a:spcAft>
            </a:pPr>
            <a:r>
              <a:rPr lang="nl-BE" altLang="nl-BE" sz="1701" b="1" dirty="0">
                <a:solidFill>
                  <a:srgbClr val="00B0F0"/>
                </a:solidFill>
                <a:latin typeface="Hind Light"/>
                <a:ea typeface="Verdana" panose="020B0604030504040204" pitchFamily="34" charset="0"/>
                <a:cs typeface="Verdana" panose="020B0604030504040204" pitchFamily="34" charset="0"/>
              </a:rPr>
              <a:t>i-mens</a:t>
            </a:r>
          </a:p>
          <a:p>
            <a:pPr defTabSz="170082" eaLnBrk="0" fontAlgn="base" hangingPunct="0">
              <a:spcBef>
                <a:spcPct val="0"/>
              </a:spcBef>
              <a:spcAft>
                <a:spcPts val="189"/>
              </a:spcAft>
            </a:pPr>
            <a:r>
              <a:rPr lang="nl-BE" altLang="nl-BE" sz="1701" dirty="0">
                <a:solidFill>
                  <a:srgbClr val="085296"/>
                </a:solidFill>
                <a:latin typeface="Hind Light" panose="02000000000000000000" pitchFamily="2" charset="0"/>
                <a:cs typeface="Hind Light" panose="02000000000000000000" pitchFamily="2" charset="0"/>
              </a:rPr>
              <a:t>Tel: 078 15 25 35</a:t>
            </a:r>
          </a:p>
          <a:p>
            <a:pPr defTabSz="170082" eaLnBrk="0" fontAlgn="base" hangingPunct="0">
              <a:spcBef>
                <a:spcPct val="0"/>
              </a:spcBef>
              <a:spcAft>
                <a:spcPts val="189"/>
              </a:spcAft>
            </a:pPr>
            <a:r>
              <a:rPr lang="nl-BE" altLang="nl-BE" sz="1701" u="sng" dirty="0">
                <a:solidFill>
                  <a:srgbClr val="085296"/>
                </a:solidFill>
                <a:latin typeface="Hind Light" panose="02000000000000000000" pitchFamily="2" charset="0"/>
                <a:cs typeface="Hind Light" panose="02000000000000000000" pitchFamily="2" charset="0"/>
                <a:hlinkClick r:id="rId4"/>
              </a:rPr>
              <a:t>www.i-mens.be</a:t>
            </a:r>
            <a:endParaRPr lang="nl-BE" altLang="nl-BE" sz="1701" u="sng" dirty="0">
              <a:solidFill>
                <a:srgbClr val="085296"/>
              </a:solidFill>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endParaRPr lang="nl-BE" altLang="nl-BE" sz="1701" u="sng"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De Bron vzw (DC)</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Marie </a:t>
            </a:r>
            <a:r>
              <a:rPr lang="nl-BE" altLang="nl-BE" sz="1701" dirty="0" err="1">
                <a:solidFill>
                  <a:srgbClr val="085296"/>
                </a:solidFill>
                <a:latin typeface="Hind Light" panose="02000000000000000000" pitchFamily="2" charset="0"/>
                <a:cs typeface="Hind Light" panose="02000000000000000000" pitchFamily="2" charset="0"/>
              </a:rPr>
              <a:t>Popelinstraat</a:t>
            </a:r>
            <a:r>
              <a:rPr lang="nl-BE" altLang="nl-BE" sz="1701" dirty="0">
                <a:solidFill>
                  <a:srgbClr val="085296"/>
                </a:solidFill>
                <a:latin typeface="Hind Light" panose="02000000000000000000" pitchFamily="2" charset="0"/>
                <a:cs typeface="Hind Light" panose="02000000000000000000" pitchFamily="2" charset="0"/>
              </a:rPr>
              <a:t> 8</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09 432 10 00</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administratie.debron@sezz.be</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www.debronzorgtvooru.be</a:t>
            </a:r>
          </a:p>
          <a:p>
            <a:pPr defTabSz="170082" eaLnBrk="0" fontAlgn="base" hangingPunct="0">
              <a:spcBef>
                <a:spcPct val="0"/>
              </a:spcBef>
              <a:spcAft>
                <a:spcPts val="189"/>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r>
              <a:rPr lang="nl-BE" sz="1700" u="sng" dirty="0">
                <a:latin typeface="Hind Light" panose="02000000000000000000" pitchFamily="2" charset="0"/>
                <a:cs typeface="Hind Light" panose="02000000000000000000" pitchFamily="2" charset="0"/>
                <a:hlinkClick r:id="rId5"/>
              </a:rPr>
              <a:t>www.goudengids.be</a:t>
            </a:r>
            <a:endParaRPr lang="nl-BE" sz="1700" dirty="0">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endParaRPr lang="nl-BE" altLang="nl-BE" sz="1701" u="sng" dirty="0">
              <a:solidFill>
                <a:srgbClr val="085296"/>
              </a:solidFill>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15960624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70841" y="344488"/>
            <a:ext cx="6120000" cy="2088232"/>
          </a:xfrm>
        </p:spPr>
        <p:txBody>
          <a:bodyPr>
            <a:normAutofit/>
          </a:bodyPr>
          <a:lstStyle/>
          <a:p>
            <a:pPr algn="l" defTabSz="170082"/>
            <a:r>
              <a:rPr lang="nl-BE" sz="4252" dirty="0">
                <a:latin typeface="Hind Medium" panose="02000000000000000000" pitchFamily="2" charset="0"/>
                <a:cs typeface="Hind Medium" panose="02000000000000000000" pitchFamily="2" charset="0"/>
              </a:rPr>
              <a:t>5.4.	Warme maaltijden</a:t>
            </a:r>
            <a:br>
              <a:rPr lang="nl-BE" sz="4252" dirty="0">
                <a:latin typeface="Hind Medium" panose="02000000000000000000" pitchFamily="2" charset="0"/>
                <a:cs typeface="Hind Medium" panose="02000000000000000000" pitchFamily="2" charset="0"/>
              </a:rPr>
            </a:br>
            <a:r>
              <a:rPr lang="nl-BE" sz="4252" dirty="0">
                <a:latin typeface="Hind Medium" panose="02000000000000000000" pitchFamily="2" charset="0"/>
                <a:cs typeface="Hind Medium" panose="02000000000000000000" pitchFamily="2" charset="0"/>
              </a:rPr>
              <a:t>					aan huis</a:t>
            </a:r>
          </a:p>
        </p:txBody>
      </p:sp>
      <p:sp>
        <p:nvSpPr>
          <p:cNvPr id="3" name="Text Box 2">
            <a:extLst>
              <a:ext uri="{FF2B5EF4-FFF2-40B4-BE49-F238E27FC236}">
                <a16:creationId xmlns:a16="http://schemas.microsoft.com/office/drawing/2014/main" id="{BF20E6E0-5466-4E60-BAF1-05B7F35205E2}"/>
              </a:ext>
            </a:extLst>
          </p:cNvPr>
          <p:cNvSpPr txBox="1">
            <a:spLocks noChangeArrowheads="1"/>
          </p:cNvSpPr>
          <p:nvPr/>
        </p:nvSpPr>
        <p:spPr bwMode="auto">
          <a:xfrm>
            <a:off x="369000" y="5390941"/>
            <a:ext cx="6120000" cy="157828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Evenwichtig eten is belangrijk voor je gezondheid. Als het te moeilijk is om elke dag zelf te koken, dan kan je beroep doen op een dienst warme maaltijden aan huis. De maaltijd bestaat uit soep, een hoofdgerecht en een dessert.</a:t>
            </a: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De maaltijd wordt aangepast aan je dieet.</a:t>
            </a:r>
            <a:endParaRPr lang="nl-BE" altLang="nl-BE" sz="1701" dirty="0">
              <a:latin typeface="Hind Light" panose="02000000000000000000" pitchFamily="2" charset="0"/>
              <a:cs typeface="Hind Light" panose="02000000000000000000" pitchFamily="2" charset="0"/>
            </a:endParaRPr>
          </a:p>
        </p:txBody>
      </p:sp>
      <p:pic>
        <p:nvPicPr>
          <p:cNvPr id="20483" name="Picture 3">
            <a:extLst>
              <a:ext uri="{FF2B5EF4-FFF2-40B4-BE49-F238E27FC236}">
                <a16:creationId xmlns:a16="http://schemas.microsoft.com/office/drawing/2014/main" id="{37581A9D-E13E-4E2E-963F-20465BAA74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880" y="3302709"/>
            <a:ext cx="3058128" cy="193832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Text Box 2">
            <a:extLst>
              <a:ext uri="{FF2B5EF4-FFF2-40B4-BE49-F238E27FC236}">
                <a16:creationId xmlns:a16="http://schemas.microsoft.com/office/drawing/2014/main" id="{51D3AB7B-A945-4577-AEF8-B7432AF36F6C}"/>
              </a:ext>
            </a:extLst>
          </p:cNvPr>
          <p:cNvSpPr txBox="1">
            <a:spLocks noChangeArrowheads="1"/>
          </p:cNvSpPr>
          <p:nvPr/>
        </p:nvSpPr>
        <p:spPr bwMode="auto">
          <a:xfrm>
            <a:off x="372230" y="6969224"/>
            <a:ext cx="6120000" cy="214935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Sociaal Huis</a:t>
            </a:r>
          </a:p>
          <a:p>
            <a:pPr defTabSz="864017" eaLnBrk="0" fontAlgn="base" hangingPunct="0">
              <a:spcBef>
                <a:spcPct val="0"/>
              </a:spcBef>
              <a:spcAft>
                <a:spcPct val="0"/>
              </a:spcAft>
            </a:pPr>
            <a:r>
              <a:rPr lang="nl-BE" altLang="nl-BE" sz="1701" dirty="0" err="1">
                <a:solidFill>
                  <a:srgbClr val="085296"/>
                </a:solidFill>
                <a:latin typeface="Hind Light" panose="02000000000000000000" pitchFamily="2" charset="0"/>
                <a:cs typeface="Hind Light" panose="02000000000000000000" pitchFamily="2" charset="0"/>
              </a:rPr>
              <a:t>Deinsbekestraat</a:t>
            </a:r>
            <a:r>
              <a:rPr lang="nl-BE" altLang="nl-BE" sz="1701" dirty="0">
                <a:solidFill>
                  <a:srgbClr val="085296"/>
                </a:solidFill>
                <a:latin typeface="Hind Light" panose="02000000000000000000" pitchFamily="2" charset="0"/>
                <a:cs typeface="Hind Light" panose="02000000000000000000" pitchFamily="2" charset="0"/>
              </a:rPr>
              <a:t> 23</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09 364 57 50</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sociaalhuis@ocmw.zottegem.be</a:t>
            </a:r>
          </a:p>
          <a:p>
            <a:pPr defTabSz="864017" eaLnBrk="0" fontAlgn="base" hangingPunct="0">
              <a:spcBef>
                <a:spcPct val="0"/>
              </a:spcBef>
              <a:spcAft>
                <a:spcPct val="0"/>
              </a:spcAft>
            </a:pPr>
            <a:r>
              <a:rPr lang="nl-BE" sz="1700" u="sng" dirty="0">
                <a:solidFill>
                  <a:schemeClr val="tx2"/>
                </a:solidFill>
                <a:latin typeface="Hind Light" panose="02000000000000000000" pitchFamily="2" charset="0"/>
                <a:cs typeface="Hind Light" panose="02000000000000000000" pitchFamily="2" charset="0"/>
                <a:hlinkClick r:id="rId3">
                  <a:extLst>
                    <a:ext uri="{A12FA001-AC4F-418D-AE19-62706E023703}">
                      <ahyp:hlinkClr xmlns:ahyp="http://schemas.microsoft.com/office/drawing/2018/hyperlinkcolor" val="tx"/>
                    </a:ext>
                  </a:extLst>
                </a:hlinkClick>
              </a:rPr>
              <a:t>www.zottegem.be</a:t>
            </a:r>
            <a:endParaRPr lang="nl-BE" altLang="nl-BE" sz="1700" u="sng" dirty="0">
              <a:solidFill>
                <a:schemeClr val="tx2"/>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Traiteurs</a:t>
            </a:r>
            <a:endParaRPr lang="nl-BE" altLang="nl-BE" sz="1701" b="1" dirty="0">
              <a:solidFill>
                <a:srgbClr val="085296"/>
              </a:solidFill>
              <a:latin typeface="Hind Light" panose="02000000000000000000" pitchFamily="2" charset="0"/>
              <a:ea typeface="Verdana" panose="020B0604030504040204" pitchFamily="34" charset="0"/>
              <a:cs typeface="Hind Light" panose="02000000000000000000" pitchFamily="2" charset="0"/>
            </a:endParaRP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www.goudengids.be/maaltijden</a:t>
            </a: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latin typeface="Hind Light" panose="02000000000000000000" pitchFamily="2" charset="0"/>
              <a:cs typeface="Hind Light" panose="02000000000000000000" pitchFamily="2" charset="0"/>
            </a:endParaRPr>
          </a:p>
        </p:txBody>
      </p:sp>
      <p:pic>
        <p:nvPicPr>
          <p:cNvPr id="21507" name="Picture 3">
            <a:extLst>
              <a:ext uri="{FF2B5EF4-FFF2-40B4-BE49-F238E27FC236}">
                <a16:creationId xmlns:a16="http://schemas.microsoft.com/office/drawing/2014/main" id="{1E14E709-F422-40F4-8B71-E66439657C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4386" y="6964546"/>
            <a:ext cx="2951384" cy="21540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9718723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88232"/>
          </a:xfrm>
        </p:spPr>
        <p:txBody>
          <a:bodyPr>
            <a:normAutofit/>
          </a:bodyPr>
          <a:lstStyle/>
          <a:p>
            <a:pPr algn="l" defTabSz="170082"/>
            <a:r>
              <a:rPr lang="nl-BE" sz="4000" dirty="0">
                <a:latin typeface="Hind Medium" panose="02000000000000000000" pitchFamily="2" charset="0"/>
                <a:cs typeface="Hind Medium" panose="02000000000000000000" pitchFamily="2" charset="0"/>
              </a:rPr>
              <a:t>5.5.	Klusjesdienst</a:t>
            </a:r>
          </a:p>
        </p:txBody>
      </p:sp>
      <p:sp>
        <p:nvSpPr>
          <p:cNvPr id="4" name="Rechthoek 3">
            <a:extLst>
              <a:ext uri="{FF2B5EF4-FFF2-40B4-BE49-F238E27FC236}">
                <a16:creationId xmlns:a16="http://schemas.microsoft.com/office/drawing/2014/main" id="{5FF51521-719B-45F8-8DF0-36D3C5885919}"/>
              </a:ext>
            </a:extLst>
          </p:cNvPr>
          <p:cNvSpPr/>
          <p:nvPr/>
        </p:nvSpPr>
        <p:spPr>
          <a:xfrm>
            <a:off x="350363" y="4376936"/>
            <a:ext cx="6120000" cy="4903778"/>
          </a:xfrm>
          <a:prstGeom prst="rect">
            <a:avLst/>
          </a:prstGeom>
        </p:spPr>
        <p:txBody>
          <a:bodyPr wrap="square">
            <a:spAutoFit/>
          </a:bodyPr>
          <a:lstStyle/>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Wordt het onderhoud van de tuin te zwaar ? </a:t>
            </a:r>
            <a:endParaRPr lang="nl-BE" sz="1701" kern="1400" dirty="0">
              <a:solidFill>
                <a:srgbClr val="000000"/>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Vind je moeilijk een handige Harry om een lamp te vervangen of om die lekkende kraan te maken ?</a:t>
            </a: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Vraag dan eerst even na bij je </a:t>
            </a:r>
            <a:r>
              <a:rPr lang="nl-BE" sz="1701" b="1" kern="1400" dirty="0">
                <a:solidFill>
                  <a:srgbClr val="085296"/>
                </a:solidFill>
                <a:latin typeface="Hind Light" panose="02000000000000000000" pitchFamily="2" charset="0"/>
                <a:cs typeface="Hind Light" panose="02000000000000000000" pitchFamily="2" charset="0"/>
              </a:rPr>
              <a:t>ziekenfonds </a:t>
            </a:r>
            <a:r>
              <a:rPr lang="nl-BE" sz="1701" kern="1400" dirty="0">
                <a:solidFill>
                  <a:srgbClr val="085296"/>
                </a:solidFill>
                <a:latin typeface="Hind Light" panose="02000000000000000000" pitchFamily="2" charset="0"/>
                <a:cs typeface="Hind Light" panose="02000000000000000000" pitchFamily="2" charset="0"/>
              </a:rPr>
              <a:t>of ze een klusjesman kunnen sturen of bij de dienst </a:t>
            </a:r>
            <a:r>
              <a:rPr lang="nl-BE" sz="1701" b="1" kern="1400" dirty="0">
                <a:solidFill>
                  <a:srgbClr val="085296"/>
                </a:solidFill>
                <a:latin typeface="Hind Light" panose="02000000000000000000" pitchFamily="2" charset="0"/>
                <a:cs typeface="Hind Light" panose="02000000000000000000" pitchFamily="2" charset="0"/>
              </a:rPr>
              <a:t>Wijkwerken</a:t>
            </a:r>
            <a:r>
              <a:rPr lang="nl-BE" sz="1701" kern="1400" dirty="0">
                <a:solidFill>
                  <a:srgbClr val="085296"/>
                </a:solidFill>
                <a:latin typeface="Hind Light" panose="02000000000000000000" pitchFamily="2" charset="0"/>
                <a:cs typeface="Hind Light" panose="02000000000000000000" pitchFamily="2" charset="0"/>
              </a:rPr>
              <a:t>. </a:t>
            </a:r>
          </a:p>
          <a:p>
            <a:pPr algn="just">
              <a:lnSpc>
                <a:spcPct val="119000"/>
              </a:lnSpc>
              <a:spcAft>
                <a:spcPts val="567"/>
              </a:spcAft>
            </a:pPr>
            <a:endParaRPr lang="nl-BE" sz="1701" kern="1400"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Wijkwerken		</a:t>
            </a:r>
            <a:r>
              <a:rPr lang="nl-BE" altLang="nl-BE" sz="1701" u="sng" dirty="0">
                <a:solidFill>
                  <a:srgbClr val="002060"/>
                </a:solidFill>
                <a:latin typeface="Hind Light"/>
                <a:ea typeface="Verdana" panose="020B0604030504040204" pitchFamily="34" charset="0"/>
                <a:cs typeface="Verdana" panose="020B0604030504040204" pitchFamily="34" charset="0"/>
              </a:rPr>
              <a:t>Openingsuren</a:t>
            </a:r>
          </a:p>
          <a:p>
            <a:pPr lvl="0" eaLnBrk="0" fontAlgn="base" hangingPunct="0">
              <a:spcBef>
                <a:spcPct val="0"/>
              </a:spcBef>
              <a:spcAft>
                <a:spcPct val="0"/>
              </a:spcAft>
            </a:pPr>
            <a:r>
              <a:rPr lang="nl-BE" altLang="nl-BE" sz="1701" dirty="0" err="1">
                <a:solidFill>
                  <a:srgbClr val="4475A1"/>
                </a:solidFill>
                <a:latin typeface="Hind Light" panose="02000000000000000000" pitchFamily="2" charset="0"/>
                <a:cs typeface="Hind Light" panose="02000000000000000000" pitchFamily="2" charset="0"/>
              </a:rPr>
              <a:t>Deinsbekestraat</a:t>
            </a:r>
            <a:r>
              <a:rPr lang="nl-BE" altLang="nl-BE" sz="1701" dirty="0">
                <a:solidFill>
                  <a:srgbClr val="4475A1"/>
                </a:solidFill>
                <a:latin typeface="Hind Light" panose="02000000000000000000" pitchFamily="2" charset="0"/>
                <a:cs typeface="Hind Light" panose="02000000000000000000" pitchFamily="2" charset="0"/>
              </a:rPr>
              <a:t> 23</a:t>
            </a:r>
          </a:p>
          <a:p>
            <a:pPr lvl="0"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9620 Zottegem		maandag (enkel op afspraak)</a:t>
            </a:r>
          </a:p>
          <a:p>
            <a:pPr lvl="0"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Tel: 0474 74 85 13		donderdag van 9u tot 12u	</a:t>
            </a:r>
          </a:p>
          <a:p>
            <a:pPr lvl="0"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hlinkClick r:id="rId2"/>
              </a:rPr>
              <a:t>wijkwerken@zottegem.be</a:t>
            </a:r>
            <a:r>
              <a:rPr lang="nl-BE" altLang="nl-BE" sz="1701" dirty="0">
                <a:solidFill>
                  <a:srgbClr val="4475A1"/>
                </a:solidFill>
                <a:latin typeface="Hind Light" panose="02000000000000000000" pitchFamily="2" charset="0"/>
                <a:cs typeface="Hind Light" panose="02000000000000000000" pitchFamily="2" charset="0"/>
              </a:rPr>
              <a:t>		</a:t>
            </a:r>
            <a:endParaRPr lang="nl-BE" sz="1701" kern="1400" dirty="0">
              <a:solidFill>
                <a:srgbClr val="085296"/>
              </a:solidFill>
              <a:latin typeface="Hind Light" panose="02000000000000000000" pitchFamily="2" charset="0"/>
              <a:cs typeface="Hind Light" panose="02000000000000000000" pitchFamily="2" charset="0"/>
            </a:endParaRPr>
          </a:p>
          <a:p>
            <a:pPr algn="just">
              <a:lnSpc>
                <a:spcPct val="119000"/>
              </a:lnSpc>
              <a:spcAft>
                <a:spcPts val="567"/>
              </a:spcAft>
            </a:pPr>
            <a:r>
              <a:rPr lang="nl-BE" sz="1701" kern="1400" dirty="0">
                <a:solidFill>
                  <a:srgbClr val="085296"/>
                </a:solidFill>
                <a:latin typeface="Hind Light" panose="02000000000000000000" pitchFamily="2" charset="0"/>
                <a:cs typeface="Hind Light" panose="02000000000000000000" pitchFamily="2" charset="0"/>
              </a:rPr>
              <a:t> </a:t>
            </a:r>
          </a:p>
          <a:p>
            <a:pPr algn="just">
              <a:lnSpc>
                <a:spcPct val="119000"/>
              </a:lnSpc>
              <a:spcAft>
                <a:spcPts val="567"/>
              </a:spcAft>
            </a:pPr>
            <a:endParaRPr lang="nl-BE" sz="1701" kern="1400" dirty="0">
              <a:solidFill>
                <a:srgbClr val="000000"/>
              </a:solidFill>
              <a:latin typeface="Hind Light" panose="02000000000000000000" pitchFamily="2" charset="0"/>
              <a:cs typeface="Hind Light" panose="02000000000000000000" pitchFamily="2" charset="0"/>
            </a:endParaRPr>
          </a:p>
          <a:p>
            <a:pPr algn="ctr">
              <a:spcAft>
                <a:spcPts val="189"/>
              </a:spcAft>
            </a:pPr>
            <a:r>
              <a:rPr lang="nl-BE" sz="1701" b="1" dirty="0">
                <a:solidFill>
                  <a:srgbClr val="00B0F0"/>
                </a:solidFill>
                <a:latin typeface="Hind Light"/>
                <a:ea typeface="Verdana" panose="020B0604030504040204" pitchFamily="34" charset="0"/>
                <a:cs typeface="Verdana" panose="020B0604030504040204" pitchFamily="34" charset="0"/>
              </a:rPr>
              <a:t>Private klusjesdiensten</a:t>
            </a:r>
            <a:endParaRPr lang="nl-BE" sz="1701" b="1" kern="1400" dirty="0">
              <a:solidFill>
                <a:srgbClr val="085296"/>
              </a:solidFill>
              <a:latin typeface="Hind Light" panose="02000000000000000000" pitchFamily="2" charset="0"/>
              <a:ea typeface="Verdana" panose="020B0604030504040204" pitchFamily="34" charset="0"/>
              <a:cs typeface="Hind Light" panose="02000000000000000000" pitchFamily="2" charset="0"/>
            </a:endParaRPr>
          </a:p>
          <a:p>
            <a:pPr algn="ctr">
              <a:spcAft>
                <a:spcPts val="189"/>
              </a:spcAft>
            </a:pPr>
            <a:r>
              <a:rPr lang="nl-BE" sz="1701" kern="1400" dirty="0">
                <a:solidFill>
                  <a:srgbClr val="085296"/>
                </a:solidFill>
                <a:latin typeface="Hind Light" panose="02000000000000000000" pitchFamily="2" charset="0"/>
                <a:cs typeface="Hind Light" panose="02000000000000000000" pitchFamily="2" charset="0"/>
              </a:rPr>
              <a:t>www.goudengids.be</a:t>
            </a:r>
            <a:endParaRPr lang="nl-BE" sz="1701" kern="1400" dirty="0">
              <a:solidFill>
                <a:srgbClr val="000000"/>
              </a:solidFill>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1702448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88232"/>
          </a:xfrm>
        </p:spPr>
        <p:txBody>
          <a:bodyPr>
            <a:normAutofit/>
          </a:bodyPr>
          <a:lstStyle/>
          <a:p>
            <a:pPr algn="l" defTabSz="170082"/>
            <a:r>
              <a:rPr lang="nl-BE" sz="4000" dirty="0">
                <a:latin typeface="Hind Medium" panose="02000000000000000000" pitchFamily="2" charset="0"/>
                <a:cs typeface="Hind Medium" panose="02000000000000000000" pitchFamily="2" charset="0"/>
              </a:rPr>
              <a:t>5.6.	Vervoer</a:t>
            </a:r>
          </a:p>
        </p:txBody>
      </p:sp>
      <p:sp>
        <p:nvSpPr>
          <p:cNvPr id="3" name="Text Box 2">
            <a:extLst>
              <a:ext uri="{FF2B5EF4-FFF2-40B4-BE49-F238E27FC236}">
                <a16:creationId xmlns:a16="http://schemas.microsoft.com/office/drawing/2014/main" id="{31118E62-9FB3-47D8-A467-865D7BD5A70E}"/>
              </a:ext>
            </a:extLst>
          </p:cNvPr>
          <p:cNvSpPr txBox="1">
            <a:spLocks noChangeArrowheads="1"/>
          </p:cNvSpPr>
          <p:nvPr/>
        </p:nvSpPr>
        <p:spPr bwMode="auto">
          <a:xfrm>
            <a:off x="369000" y="4205367"/>
            <a:ext cx="6120000" cy="233038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Rijd je niet met de auto, is er geen bus in je omgeving, dan betekent dit zeker niet dat je moet thuis blijven!</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Vrijwilligers van de mindermobielencentrale brengen je naar de kapper, je familie.</a:t>
            </a:r>
          </a:p>
          <a:p>
            <a:pPr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Vervoer om medische redenen kun je aanvragen bij je ziekenfonds.</a:t>
            </a:r>
          </a:p>
          <a:p>
            <a:pPr algn="just"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Er is ook aangepast vervoer voor rolstoelgebruikers.</a:t>
            </a:r>
            <a:endParaRPr lang="nl-BE" altLang="nl-BE" sz="1701" dirty="0">
              <a:latin typeface="Hind Light" panose="02000000000000000000" pitchFamily="2" charset="0"/>
              <a:cs typeface="Hind Light" panose="02000000000000000000" pitchFamily="2" charset="0"/>
            </a:endParaRPr>
          </a:p>
        </p:txBody>
      </p:sp>
      <p:pic>
        <p:nvPicPr>
          <p:cNvPr id="23555" name="Picture 3">
            <a:extLst>
              <a:ext uri="{FF2B5EF4-FFF2-40B4-BE49-F238E27FC236}">
                <a16:creationId xmlns:a16="http://schemas.microsoft.com/office/drawing/2014/main" id="{A33588C7-88EE-40B0-AA4A-F07075F886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678" y="6897216"/>
            <a:ext cx="5320643" cy="233038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0831860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58754" y="366311"/>
            <a:ext cx="6120000" cy="2066409"/>
          </a:xfrm>
        </p:spPr>
        <p:txBody>
          <a:bodyPr>
            <a:normAutofit/>
          </a:bodyPr>
          <a:lstStyle/>
          <a:p>
            <a:pPr algn="l" defTabSz="170082"/>
            <a:r>
              <a:rPr lang="nl-BE" sz="4000" dirty="0">
                <a:latin typeface="Hind Medium" panose="02000000000000000000" pitchFamily="2" charset="0"/>
                <a:cs typeface="Hind Medium" panose="02000000000000000000" pitchFamily="2" charset="0"/>
              </a:rPr>
              <a:t>5.6.	Vervoer</a:t>
            </a:r>
          </a:p>
        </p:txBody>
      </p:sp>
      <p:sp>
        <p:nvSpPr>
          <p:cNvPr id="3" name="Text Box 2">
            <a:extLst>
              <a:ext uri="{FF2B5EF4-FFF2-40B4-BE49-F238E27FC236}">
                <a16:creationId xmlns:a16="http://schemas.microsoft.com/office/drawing/2014/main" id="{DD1EDDB1-6E5D-4904-9BFC-75D32964FD52}"/>
              </a:ext>
            </a:extLst>
          </p:cNvPr>
          <p:cNvSpPr txBox="1">
            <a:spLocks noChangeArrowheads="1"/>
          </p:cNvSpPr>
          <p:nvPr/>
        </p:nvSpPr>
        <p:spPr bwMode="auto">
          <a:xfrm>
            <a:off x="571282" y="3383126"/>
            <a:ext cx="3098545" cy="489654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Lokaal Dienstencentrum Egmont</a:t>
            </a:r>
          </a:p>
          <a:p>
            <a:pPr defTabSz="864017" eaLnBrk="0" fontAlgn="base" hangingPunct="0">
              <a:spcBef>
                <a:spcPct val="0"/>
              </a:spcBef>
              <a:spcAft>
                <a:spcPct val="0"/>
              </a:spcAft>
            </a:pPr>
            <a:r>
              <a:rPr lang="nl-BE" altLang="nl-BE" sz="1701" dirty="0" err="1">
                <a:solidFill>
                  <a:srgbClr val="085296"/>
                </a:solidFill>
                <a:latin typeface="Hind Light" panose="02000000000000000000" pitchFamily="2" charset="0"/>
                <a:cs typeface="Hind Light" panose="02000000000000000000" pitchFamily="2" charset="0"/>
              </a:rPr>
              <a:t>Deinsbekestraat</a:t>
            </a:r>
            <a:r>
              <a:rPr lang="nl-BE" altLang="nl-BE" sz="1701" dirty="0">
                <a:solidFill>
                  <a:srgbClr val="085296"/>
                </a:solidFill>
                <a:latin typeface="Hind Light" panose="02000000000000000000" pitchFamily="2" charset="0"/>
                <a:cs typeface="Hind Light" panose="02000000000000000000" pitchFamily="2" charset="0"/>
              </a:rPr>
              <a:t> 23</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09 364 56 95</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mmc@ocmw.zottegem.be</a:t>
            </a: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De Bron vzw</a:t>
            </a:r>
          </a:p>
          <a:p>
            <a:pPr lvl="0"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Marie </a:t>
            </a:r>
            <a:r>
              <a:rPr lang="nl-BE" altLang="nl-BE" sz="1701" dirty="0" err="1">
                <a:solidFill>
                  <a:srgbClr val="085296"/>
                </a:solidFill>
                <a:latin typeface="Hind Light" panose="02000000000000000000" pitchFamily="2" charset="0"/>
                <a:cs typeface="Hind Light" panose="02000000000000000000" pitchFamily="2" charset="0"/>
              </a:rPr>
              <a:t>Popelinstraat</a:t>
            </a:r>
            <a:r>
              <a:rPr lang="nl-BE" altLang="nl-BE" sz="1701" dirty="0">
                <a:solidFill>
                  <a:srgbClr val="085296"/>
                </a:solidFill>
                <a:latin typeface="Hind Light" panose="02000000000000000000" pitchFamily="2" charset="0"/>
                <a:cs typeface="Hind Light" panose="02000000000000000000" pitchFamily="2" charset="0"/>
              </a:rPr>
              <a:t> 8</a:t>
            </a:r>
          </a:p>
          <a:p>
            <a:pPr lvl="0"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lvl="0"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09 432 10 00</a:t>
            </a:r>
          </a:p>
          <a:p>
            <a:pPr lvl="0"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Administratie.debron@sezz.be</a:t>
            </a:r>
          </a:p>
          <a:p>
            <a:pPr lvl="0"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www.debronzorgtvooru.be</a:t>
            </a: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p:txBody>
      </p:sp>
      <p:sp>
        <p:nvSpPr>
          <p:cNvPr id="4" name="Text Box 3">
            <a:extLst>
              <a:ext uri="{FF2B5EF4-FFF2-40B4-BE49-F238E27FC236}">
                <a16:creationId xmlns:a16="http://schemas.microsoft.com/office/drawing/2014/main" id="{BE353010-2025-4BAD-ACC9-B9DA73CC8AC6}"/>
              </a:ext>
            </a:extLst>
          </p:cNvPr>
          <p:cNvSpPr txBox="1">
            <a:spLocks noChangeArrowheads="1"/>
          </p:cNvSpPr>
          <p:nvPr/>
        </p:nvSpPr>
        <p:spPr bwMode="auto">
          <a:xfrm>
            <a:off x="3610005" y="6177136"/>
            <a:ext cx="2880000" cy="35676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lvl="0"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Moet je regelmatig naar het ziekenhuis voor behandeling dan kan </a:t>
            </a:r>
            <a:r>
              <a:rPr lang="nl-BE" altLang="nl-BE" sz="1701" b="1" dirty="0">
                <a:solidFill>
                  <a:srgbClr val="085296"/>
                </a:solidFill>
                <a:latin typeface="Hind Light" panose="02000000000000000000" pitchFamily="2" charset="0"/>
                <a:cs typeface="Hind Light" panose="02000000000000000000" pitchFamily="2" charset="0"/>
              </a:rPr>
              <a:t>je ziekenfonds </a:t>
            </a:r>
            <a:r>
              <a:rPr lang="nl-BE" altLang="nl-BE" sz="1701" dirty="0">
                <a:solidFill>
                  <a:srgbClr val="085296"/>
                </a:solidFill>
                <a:latin typeface="Hind Light" panose="02000000000000000000" pitchFamily="2" charset="0"/>
                <a:cs typeface="Hind Light" panose="02000000000000000000" pitchFamily="2" charset="0"/>
              </a:rPr>
              <a:t>vervoer voor je regelen.</a:t>
            </a:r>
          </a:p>
          <a:p>
            <a:pPr lvl="0" eaLnBrk="0" fontAlgn="base" hangingPunct="0">
              <a:spcBef>
                <a:spcPct val="0"/>
              </a:spcBef>
              <a:spcAft>
                <a:spcPct val="0"/>
              </a:spcAft>
            </a:pPr>
            <a:endParaRPr lang="nl-BE" altLang="nl-BE" sz="1701" dirty="0">
              <a:latin typeface="Hind Light" panose="02000000000000000000" pitchFamily="2" charset="0"/>
              <a:cs typeface="Hind Light" panose="02000000000000000000" pitchFamily="2" charset="0"/>
            </a:endParaRPr>
          </a:p>
          <a:p>
            <a:pPr lvl="0" eaLnBrk="0" fontAlgn="base" hangingPunct="0">
              <a:spcBef>
                <a:spcPct val="0"/>
              </a:spcBef>
              <a:spcAft>
                <a:spcPct val="0"/>
              </a:spcAft>
            </a:pPr>
            <a:endParaRPr lang="nl-BE" altLang="nl-BE" sz="1701" dirty="0">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Aangepast vervoer voor rolstoelgebruikers</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www.degoudengids.be/</a:t>
            </a:r>
            <a:br>
              <a:rPr lang="nl-BE" altLang="nl-BE" sz="1701" dirty="0">
                <a:solidFill>
                  <a:srgbClr val="085296"/>
                </a:solidFill>
                <a:latin typeface="Hind Light" panose="02000000000000000000" pitchFamily="2" charset="0"/>
                <a:cs typeface="Hind Light" panose="02000000000000000000" pitchFamily="2" charset="0"/>
              </a:rPr>
            </a:br>
            <a:r>
              <a:rPr lang="nl-BE" altLang="nl-BE" sz="1701" b="1" dirty="0">
                <a:solidFill>
                  <a:srgbClr val="085296"/>
                </a:solidFill>
                <a:latin typeface="Hind Light" panose="02000000000000000000" pitchFamily="2" charset="0"/>
                <a:cs typeface="Hind Light" panose="02000000000000000000" pitchFamily="2" charset="0"/>
              </a:rPr>
              <a:t>rolstoelvervoer</a:t>
            </a:r>
          </a:p>
          <a:p>
            <a:pPr defTabSz="864017" eaLnBrk="0" fontAlgn="base" hangingPunct="0">
              <a:spcBef>
                <a:spcPct val="0"/>
              </a:spcBef>
              <a:spcAft>
                <a:spcPct val="0"/>
              </a:spcAft>
            </a:pPr>
            <a:r>
              <a:rPr lang="nl-BE" altLang="nl-BE" sz="1701" b="1" dirty="0">
                <a:solidFill>
                  <a:srgbClr val="085296"/>
                </a:solidFill>
                <a:latin typeface="Hind Light" panose="02000000000000000000" pitchFamily="2" charset="0"/>
                <a:cs typeface="Hind Light" panose="02000000000000000000" pitchFamily="2" charset="0"/>
              </a:rPr>
              <a:t>www.meermobiel.be</a:t>
            </a:r>
            <a:endParaRPr lang="nl-BE" altLang="nl-BE" sz="1701" dirty="0">
              <a:latin typeface="Hind Light" panose="02000000000000000000" pitchFamily="2" charset="0"/>
              <a:cs typeface="Hind Light" panose="02000000000000000000" pitchFamily="2" charset="0"/>
            </a:endParaRPr>
          </a:p>
        </p:txBody>
      </p:sp>
      <p:pic>
        <p:nvPicPr>
          <p:cNvPr id="24580" name="Picture 4">
            <a:extLst>
              <a:ext uri="{FF2B5EF4-FFF2-40B4-BE49-F238E27FC236}">
                <a16:creationId xmlns:a16="http://schemas.microsoft.com/office/drawing/2014/main" id="{A84A58D1-3A49-4F2C-8C99-65D0D62D3E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282" y="6825208"/>
            <a:ext cx="2824612" cy="188651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7018832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3">
            <a:extLst>
              <a:ext uri="{FF2B5EF4-FFF2-40B4-BE49-F238E27FC236}">
                <a16:creationId xmlns:a16="http://schemas.microsoft.com/office/drawing/2014/main" id="{051AD598-8D51-4549-9480-27B99B9A7F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40" y="7669315"/>
            <a:ext cx="2848875" cy="216104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68556"/>
          </a:xfrm>
        </p:spPr>
        <p:txBody>
          <a:bodyPr>
            <a:normAutofit/>
          </a:bodyPr>
          <a:lstStyle/>
          <a:p>
            <a:pPr algn="l" defTabSz="170082"/>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6.	Hulpmiddelen</a:t>
            </a:r>
          </a:p>
        </p:txBody>
      </p:sp>
      <p:pic>
        <p:nvPicPr>
          <p:cNvPr id="25602" name="Picture 2">
            <a:extLst>
              <a:ext uri="{FF2B5EF4-FFF2-40B4-BE49-F238E27FC236}">
                <a16:creationId xmlns:a16="http://schemas.microsoft.com/office/drawing/2014/main" id="{09F9CD38-6A49-47EC-BDFE-DA5B86A6B3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545" y="5472636"/>
            <a:ext cx="2914119" cy="219667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5604" name="Picture 4">
            <a:extLst>
              <a:ext uri="{FF2B5EF4-FFF2-40B4-BE49-F238E27FC236}">
                <a16:creationId xmlns:a16="http://schemas.microsoft.com/office/drawing/2014/main" id="{DFC77401-AB41-44D5-A132-94A1F7FC7F1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9371"/>
          <a:stretch/>
        </p:blipFill>
        <p:spPr bwMode="auto">
          <a:xfrm>
            <a:off x="367159" y="3031124"/>
            <a:ext cx="2288980" cy="229918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5606" name="Picture 6">
            <a:extLst>
              <a:ext uri="{FF2B5EF4-FFF2-40B4-BE49-F238E27FC236}">
                <a16:creationId xmlns:a16="http://schemas.microsoft.com/office/drawing/2014/main" id="{611EDF91-8814-47C3-A6F3-5CCEECF733B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417"/>
          <a:stretch/>
        </p:blipFill>
        <p:spPr bwMode="auto">
          <a:xfrm>
            <a:off x="3598338" y="3656856"/>
            <a:ext cx="2981618" cy="35548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5605" name="Picture 5">
            <a:extLst>
              <a:ext uri="{FF2B5EF4-FFF2-40B4-BE49-F238E27FC236}">
                <a16:creationId xmlns:a16="http://schemas.microsoft.com/office/drawing/2014/main" id="{3A33A9E0-C3CF-4C8F-A5A3-71E507D4C0B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59663" y="7220805"/>
            <a:ext cx="2340143" cy="265164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8320764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434819" y="344488"/>
            <a:ext cx="6120000" cy="2088232"/>
          </a:xfrm>
        </p:spPr>
        <p:txBody>
          <a:bodyPr>
            <a:normAutofit/>
          </a:bodyPr>
          <a:lstStyle/>
          <a:p>
            <a:pPr algn="l" defTabSz="170082"/>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6.1. Zorgwinkels</a:t>
            </a:r>
          </a:p>
        </p:txBody>
      </p:sp>
      <p:sp>
        <p:nvSpPr>
          <p:cNvPr id="5" name="Text Box 2">
            <a:extLst>
              <a:ext uri="{FF2B5EF4-FFF2-40B4-BE49-F238E27FC236}">
                <a16:creationId xmlns:a16="http://schemas.microsoft.com/office/drawing/2014/main" id="{408D4404-8CF9-4B3B-BECF-3ADE26EACF4D}"/>
              </a:ext>
            </a:extLst>
          </p:cNvPr>
          <p:cNvSpPr txBox="1">
            <a:spLocks noChangeArrowheads="1"/>
          </p:cNvSpPr>
          <p:nvPr/>
        </p:nvSpPr>
        <p:spPr bwMode="auto">
          <a:xfrm>
            <a:off x="369000" y="4736976"/>
            <a:ext cx="6120000" cy="428657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In de thuiszorgwinkels vind je een </a:t>
            </a:r>
            <a:r>
              <a:rPr lang="nl-BE" altLang="nl-BE" sz="1701" b="1" dirty="0">
                <a:solidFill>
                  <a:srgbClr val="085296"/>
                </a:solidFill>
                <a:latin typeface="Hind Light" panose="02000000000000000000" pitchFamily="2" charset="0"/>
                <a:cs typeface="Hind Light" panose="02000000000000000000" pitchFamily="2" charset="0"/>
              </a:rPr>
              <a:t>uitgebreid gamma aan hulpmiddelen, </a:t>
            </a:r>
            <a:r>
              <a:rPr lang="nl-BE" altLang="nl-BE" sz="1701" dirty="0">
                <a:solidFill>
                  <a:srgbClr val="085296"/>
                </a:solidFill>
                <a:latin typeface="Hind Light" panose="02000000000000000000" pitchFamily="2" charset="0"/>
                <a:cs typeface="Hind Light" panose="02000000000000000000" pitchFamily="2" charset="0"/>
              </a:rPr>
              <a:t>die je dagelijks comfort kunnen verbeteren.</a:t>
            </a:r>
          </a:p>
          <a:p>
            <a:pPr algn="just"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Hulpmiddelen die je maar tijdelijk nodig hebt, kun je ook huren.</a:t>
            </a:r>
          </a:p>
          <a:p>
            <a:pPr algn="just"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Mits een kleine bijdrage wordt het materiaal bij jou thuis afgeleverd. </a:t>
            </a:r>
          </a:p>
          <a:p>
            <a:pPr algn="just"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Voor meer info kun je steeds terecht bij je apotheker of bij de uitleendienst van je ziekenfonds. </a:t>
            </a:r>
          </a:p>
          <a:p>
            <a:pPr algn="just"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Op de volgende pagina vind je een overzicht van de zorgwinkels met een vestiging in Zottegem. Indien je jouw ziekenfonds niet vermeld ziet, kan je eerst met hen contact opnemen. </a:t>
            </a:r>
            <a:endParaRPr lang="nl-BE" altLang="nl-BE" sz="1701" dirty="0">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35031058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19549"/>
            <a:ext cx="6120000" cy="2113171"/>
          </a:xfrm>
        </p:spPr>
        <p:txBody>
          <a:bodyPr>
            <a:normAutofit/>
          </a:bodyPr>
          <a:lstStyle/>
          <a:p>
            <a:pPr marL="712788" indent="-712788" algn="l" defTabSz="170082"/>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6.1. Zorgwinkels in Zottegem</a:t>
            </a:r>
          </a:p>
        </p:txBody>
      </p:sp>
      <p:sp>
        <p:nvSpPr>
          <p:cNvPr id="3" name="Text Box 2">
            <a:extLst>
              <a:ext uri="{FF2B5EF4-FFF2-40B4-BE49-F238E27FC236}">
                <a16:creationId xmlns:a16="http://schemas.microsoft.com/office/drawing/2014/main" id="{4894EE17-4923-45F9-B251-189D6CCB4738}"/>
              </a:ext>
            </a:extLst>
          </p:cNvPr>
          <p:cNvSpPr txBox="1">
            <a:spLocks noChangeArrowheads="1"/>
          </p:cNvSpPr>
          <p:nvPr/>
        </p:nvSpPr>
        <p:spPr bwMode="auto">
          <a:xfrm>
            <a:off x="353711" y="2288703"/>
            <a:ext cx="3075289" cy="729774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spcAft>
                <a:spcPts val="189"/>
              </a:spcAft>
            </a:pPr>
            <a:endParaRPr lang="nl-BE" sz="1512" dirty="0">
              <a:latin typeface="Hind Light"/>
              <a:ea typeface="Verdana" panose="020B0604030504040204" pitchFamily="34" charset="0"/>
              <a:cs typeface="Verdana" panose="020B0604030504040204" pitchFamily="34" charset="0"/>
            </a:endParaRPr>
          </a:p>
          <a:p>
            <a:pPr>
              <a:spcAft>
                <a:spcPts val="189"/>
              </a:spcAft>
            </a:pPr>
            <a:endParaRPr lang="nl-BE" sz="1512" dirty="0">
              <a:latin typeface="Hind Light"/>
              <a:ea typeface="Verdana" panose="020B0604030504040204" pitchFamily="34" charset="0"/>
              <a:cs typeface="Verdana" panose="020B0604030504040204" pitchFamily="34" charset="0"/>
            </a:endParaRPr>
          </a:p>
          <a:p>
            <a:pPr>
              <a:spcAft>
                <a:spcPts val="189"/>
              </a:spcAft>
            </a:pPr>
            <a:r>
              <a:rPr lang="nl-BE" sz="1700" b="1" dirty="0">
                <a:solidFill>
                  <a:srgbClr val="00B0F0"/>
                </a:solidFill>
                <a:latin typeface="Hind Light"/>
                <a:ea typeface="Verdana" panose="020B0604030504040204" pitchFamily="34" charset="0"/>
                <a:cs typeface="Verdana" panose="020B0604030504040204" pitchFamily="34" charset="0"/>
              </a:rPr>
              <a:t>Zorgshop LM</a:t>
            </a:r>
          </a:p>
          <a:p>
            <a:pPr eaLnBrk="0" fontAlgn="base" hangingPunct="0">
              <a:spcBef>
                <a:spcPct val="0"/>
              </a:spcBef>
              <a:spcAft>
                <a:spcPct val="0"/>
              </a:spcAft>
            </a:pPr>
            <a:r>
              <a:rPr lang="nl-BE" sz="1700" dirty="0">
                <a:solidFill>
                  <a:srgbClr val="085296"/>
                </a:solidFill>
                <a:latin typeface="Hind Light" panose="02000000000000000000" pitchFamily="2" charset="0"/>
                <a:cs typeface="Hind Light" panose="02000000000000000000" pitchFamily="2" charset="0"/>
              </a:rPr>
              <a:t>Arthur Scheirisstraat 31</a:t>
            </a:r>
          </a:p>
          <a:p>
            <a:pPr eaLnBrk="0" fontAlgn="base" hangingPunct="0">
              <a:spcBef>
                <a:spcPct val="0"/>
              </a:spcBef>
              <a:spcAft>
                <a:spcPct val="0"/>
              </a:spcAft>
            </a:pPr>
            <a:r>
              <a:rPr lang="nl-BE" sz="1700" dirty="0">
                <a:solidFill>
                  <a:srgbClr val="085296"/>
                </a:solidFill>
                <a:latin typeface="Hind Light" panose="02000000000000000000" pitchFamily="2" charset="0"/>
                <a:cs typeface="Hind Light" panose="02000000000000000000" pitchFamily="2" charset="0"/>
              </a:rPr>
              <a:t>9620 Zottegem</a:t>
            </a:r>
          </a:p>
          <a:p>
            <a:pPr eaLnBrk="0" fontAlgn="base" hangingPunct="0">
              <a:spcBef>
                <a:spcPct val="0"/>
              </a:spcBef>
              <a:spcAft>
                <a:spcPct val="0"/>
              </a:spcAft>
            </a:pPr>
            <a:r>
              <a:rPr lang="nl-BE" sz="1700" dirty="0">
                <a:solidFill>
                  <a:srgbClr val="085296"/>
                </a:solidFill>
                <a:latin typeface="Hind Light" panose="02000000000000000000" pitchFamily="2" charset="0"/>
                <a:cs typeface="Hind Light" panose="02000000000000000000" pitchFamily="2" charset="0"/>
              </a:rPr>
              <a:t>Tel: 09 360 15 80</a:t>
            </a:r>
          </a:p>
          <a:p>
            <a:pPr>
              <a:spcAft>
                <a:spcPts val="189"/>
              </a:spcAft>
            </a:pPr>
            <a:r>
              <a:rPr lang="nl-BE" sz="1700" dirty="0">
                <a:latin typeface="Hind Light"/>
                <a:ea typeface="Verdana" panose="020B0604030504040204" pitchFamily="34" charset="0"/>
                <a:cs typeface="Verdana" panose="020B0604030504040204" pitchFamily="34" charset="0"/>
                <a:hlinkClick r:id="rId2"/>
              </a:rPr>
              <a:t>www.lm.be</a:t>
            </a:r>
            <a:r>
              <a:rPr lang="nl-BE" sz="1700" dirty="0">
                <a:latin typeface="Hind Light"/>
                <a:ea typeface="Verdana" panose="020B0604030504040204" pitchFamily="34" charset="0"/>
                <a:cs typeface="Verdana" panose="020B0604030504040204" pitchFamily="34" charset="0"/>
              </a:rPr>
              <a:t> / </a:t>
            </a:r>
            <a:r>
              <a:rPr lang="nl-BE" sz="1700" dirty="0">
                <a:latin typeface="Hind Light"/>
                <a:ea typeface="Verdana" panose="020B0604030504040204" pitchFamily="34" charset="0"/>
                <a:cs typeface="Verdana" panose="020B0604030504040204" pitchFamily="34" charset="0"/>
                <a:hlinkClick r:id="rId3"/>
              </a:rPr>
              <a:t>zottegem@lmzorgshop.be</a:t>
            </a:r>
            <a:endParaRPr lang="nl-BE" sz="1700" dirty="0">
              <a:latin typeface="Hind Light"/>
              <a:ea typeface="Verdana" panose="020B0604030504040204" pitchFamily="34" charset="0"/>
              <a:cs typeface="Verdana" panose="020B0604030504040204" pitchFamily="34" charset="0"/>
            </a:endParaRPr>
          </a:p>
          <a:p>
            <a:pPr>
              <a:spcAft>
                <a:spcPts val="189"/>
              </a:spcAft>
            </a:pPr>
            <a:endParaRPr lang="nl-BE" sz="1700" dirty="0">
              <a:latin typeface="Hind Light"/>
              <a:ea typeface="Verdana" panose="020B0604030504040204" pitchFamily="34" charset="0"/>
              <a:cs typeface="Verdana" panose="020B0604030504040204" pitchFamily="34" charset="0"/>
            </a:endParaRPr>
          </a:p>
          <a:p>
            <a:pPr>
              <a:spcAft>
                <a:spcPts val="189"/>
              </a:spcAft>
            </a:pPr>
            <a:endParaRPr lang="nl-BE" sz="1700" dirty="0">
              <a:latin typeface="Hind Light"/>
              <a:ea typeface="Verdana" panose="020B0604030504040204" pitchFamily="34" charset="0"/>
              <a:cs typeface="Verdana" panose="020B0604030504040204" pitchFamily="34" charset="0"/>
            </a:endParaRPr>
          </a:p>
          <a:p>
            <a:pPr>
              <a:spcAft>
                <a:spcPts val="189"/>
              </a:spcAft>
            </a:pPr>
            <a:r>
              <a:rPr lang="nl-BE" sz="1700" b="1" dirty="0">
                <a:solidFill>
                  <a:srgbClr val="00B0F0"/>
                </a:solidFill>
                <a:latin typeface="Hind Light"/>
                <a:ea typeface="Verdana" panose="020B0604030504040204" pitchFamily="34" charset="0"/>
                <a:cs typeface="Verdana" panose="020B0604030504040204" pitchFamily="34" charset="0"/>
              </a:rPr>
              <a:t>Thuiszorgwinkel Zottegem</a:t>
            </a:r>
          </a:p>
          <a:p>
            <a:pPr eaLnBrk="0" fontAlgn="base" hangingPunct="0">
              <a:spcBef>
                <a:spcPct val="0"/>
              </a:spcBef>
              <a:spcAft>
                <a:spcPct val="0"/>
              </a:spcAft>
            </a:pPr>
            <a:r>
              <a:rPr lang="nl-BE" sz="1700" dirty="0">
                <a:solidFill>
                  <a:srgbClr val="085296"/>
                </a:solidFill>
                <a:latin typeface="Hind Light" panose="02000000000000000000" pitchFamily="2" charset="0"/>
                <a:cs typeface="Hind Light" panose="02000000000000000000" pitchFamily="2" charset="0"/>
              </a:rPr>
              <a:t>Heldenlaan 16</a:t>
            </a:r>
          </a:p>
          <a:p>
            <a:pPr eaLnBrk="0" fontAlgn="base" hangingPunct="0">
              <a:spcBef>
                <a:spcPct val="0"/>
              </a:spcBef>
              <a:spcAft>
                <a:spcPct val="0"/>
              </a:spcAft>
            </a:pPr>
            <a:r>
              <a:rPr lang="nl-BE" sz="1700" dirty="0">
                <a:solidFill>
                  <a:srgbClr val="085296"/>
                </a:solidFill>
                <a:latin typeface="Hind Light" panose="02000000000000000000" pitchFamily="2" charset="0"/>
                <a:cs typeface="Hind Light" panose="02000000000000000000" pitchFamily="2" charset="0"/>
              </a:rPr>
              <a:t>9620 Zottegem</a:t>
            </a:r>
          </a:p>
          <a:p>
            <a:pPr eaLnBrk="0" fontAlgn="base" hangingPunct="0">
              <a:spcBef>
                <a:spcPct val="0"/>
              </a:spcBef>
              <a:spcAft>
                <a:spcPct val="0"/>
              </a:spcAft>
            </a:pPr>
            <a:r>
              <a:rPr lang="nl-BE" sz="1700" dirty="0">
                <a:solidFill>
                  <a:srgbClr val="085296"/>
                </a:solidFill>
                <a:latin typeface="Hind Light" panose="02000000000000000000" pitchFamily="2" charset="0"/>
                <a:cs typeface="Hind Light" panose="02000000000000000000" pitchFamily="2" charset="0"/>
              </a:rPr>
              <a:t>Tel: 09 367 48 57</a:t>
            </a:r>
          </a:p>
          <a:p>
            <a:pPr>
              <a:spcAft>
                <a:spcPts val="189"/>
              </a:spcAft>
            </a:pPr>
            <a:r>
              <a:rPr lang="nl-BE" sz="1700" dirty="0">
                <a:latin typeface="Hind Light"/>
                <a:ea typeface="Verdana" panose="020B0604030504040204" pitchFamily="34" charset="0"/>
                <a:cs typeface="Verdana" panose="020B0604030504040204" pitchFamily="34" charset="0"/>
                <a:hlinkClick r:id="rId4"/>
              </a:rPr>
              <a:t>www.thuiszorgwinkelzottegem.be/</a:t>
            </a:r>
            <a:r>
              <a:rPr lang="nl-BE" sz="1700" dirty="0">
                <a:latin typeface="Hind Light"/>
                <a:ea typeface="Verdana" panose="020B0604030504040204" pitchFamily="34" charset="0"/>
                <a:cs typeface="Verdana" panose="020B0604030504040204" pitchFamily="34" charset="0"/>
              </a:rPr>
              <a:t> </a:t>
            </a:r>
          </a:p>
          <a:p>
            <a:pPr>
              <a:spcAft>
                <a:spcPts val="189"/>
              </a:spcAft>
            </a:pPr>
            <a:r>
              <a:rPr lang="nl-BE" sz="1700" dirty="0">
                <a:solidFill>
                  <a:schemeClr val="bg2">
                    <a:lumMod val="50000"/>
                  </a:schemeClr>
                </a:solidFill>
                <a:latin typeface="Hind Light"/>
                <a:ea typeface="Verdana" panose="020B0604030504040204" pitchFamily="34" charset="0"/>
                <a:cs typeface="Verdana" panose="020B0604030504040204" pitchFamily="34" charset="0"/>
                <a:hlinkClick r:id="rId5">
                  <a:extLst>
                    <a:ext uri="{A12FA001-AC4F-418D-AE19-62706E023703}">
                      <ahyp:hlinkClr xmlns:ahyp="http://schemas.microsoft.com/office/drawing/2018/hyperlinkcolor" val="tx"/>
                    </a:ext>
                  </a:extLst>
                </a:hlinkClick>
              </a:rPr>
              <a:t>info@thuiszorgwinkelzottegem.be</a:t>
            </a:r>
            <a:endParaRPr lang="nl-BE" sz="1700" dirty="0">
              <a:solidFill>
                <a:schemeClr val="bg2">
                  <a:lumMod val="50000"/>
                </a:schemeClr>
              </a:solidFill>
              <a:latin typeface="Hind Light"/>
              <a:ea typeface="Verdana" panose="020B0604030504040204" pitchFamily="34" charset="0"/>
              <a:cs typeface="Verdana" panose="020B0604030504040204" pitchFamily="34" charset="0"/>
            </a:endParaRPr>
          </a:p>
          <a:p>
            <a:pPr>
              <a:spcAft>
                <a:spcPts val="189"/>
              </a:spcAft>
            </a:pPr>
            <a:endParaRPr lang="nl-BE" sz="1700" dirty="0">
              <a:solidFill>
                <a:schemeClr val="bg2">
                  <a:lumMod val="50000"/>
                </a:schemeClr>
              </a:solidFill>
              <a:latin typeface="Hind Light"/>
              <a:ea typeface="Verdana" panose="020B0604030504040204" pitchFamily="34" charset="0"/>
              <a:cs typeface="Verdana" panose="020B0604030504040204" pitchFamily="34" charset="0"/>
            </a:endParaRPr>
          </a:p>
          <a:p>
            <a:pPr>
              <a:spcAft>
                <a:spcPts val="189"/>
              </a:spcAft>
            </a:pPr>
            <a:r>
              <a:rPr lang="nl-BE" sz="1700" b="1" dirty="0" err="1">
                <a:solidFill>
                  <a:srgbClr val="00B0F0"/>
                </a:solidFill>
                <a:latin typeface="Hind Light"/>
                <a:ea typeface="Verdana" panose="020B0604030504040204" pitchFamily="34" charset="0"/>
                <a:cs typeface="Verdana" panose="020B0604030504040204" pitchFamily="34" charset="0"/>
              </a:rPr>
              <a:t>Solidaris</a:t>
            </a:r>
            <a:r>
              <a:rPr lang="nl-BE" sz="1700" b="1" dirty="0">
                <a:solidFill>
                  <a:srgbClr val="00B0F0"/>
                </a:solidFill>
                <a:latin typeface="Hind Light"/>
                <a:ea typeface="Verdana" panose="020B0604030504040204" pitchFamily="34" charset="0"/>
                <a:cs typeface="Verdana" panose="020B0604030504040204" pitchFamily="34" charset="0"/>
              </a:rPr>
              <a:t> Zorgwinkel </a:t>
            </a:r>
            <a:r>
              <a:rPr lang="nl-BE" sz="1700" b="1" dirty="0" err="1">
                <a:solidFill>
                  <a:srgbClr val="00B0F0"/>
                </a:solidFill>
                <a:latin typeface="Hind Light"/>
                <a:ea typeface="Verdana" panose="020B0604030504040204" pitchFamily="34" charset="0"/>
                <a:cs typeface="Verdana" panose="020B0604030504040204" pitchFamily="34" charset="0"/>
              </a:rPr>
              <a:t>Zorg&amp;Meerpunt</a:t>
            </a:r>
            <a:endParaRPr lang="nl-BE" sz="1700" b="1" dirty="0">
              <a:solidFill>
                <a:srgbClr val="00B0F0"/>
              </a:solidFill>
              <a:latin typeface="Hind Light"/>
              <a:ea typeface="Verdana" panose="020B0604030504040204" pitchFamily="34" charset="0"/>
              <a:cs typeface="Verdana" panose="020B0604030504040204" pitchFamily="34" charset="0"/>
            </a:endParaRPr>
          </a:p>
          <a:p>
            <a:pPr eaLnBrk="0" fontAlgn="base" hangingPunct="0">
              <a:spcBef>
                <a:spcPct val="0"/>
              </a:spcBef>
              <a:spcAft>
                <a:spcPct val="0"/>
              </a:spcAft>
            </a:pPr>
            <a:r>
              <a:rPr lang="nl-BE" sz="1700" dirty="0" err="1">
                <a:solidFill>
                  <a:srgbClr val="085296"/>
                </a:solidFill>
                <a:latin typeface="Hind Light" panose="02000000000000000000" pitchFamily="2" charset="0"/>
                <a:cs typeface="Hind Light" panose="02000000000000000000" pitchFamily="2" charset="0"/>
              </a:rPr>
              <a:t>Buke</a:t>
            </a:r>
            <a:r>
              <a:rPr lang="nl-BE" sz="1700" dirty="0">
                <a:solidFill>
                  <a:srgbClr val="085296"/>
                </a:solidFill>
                <a:latin typeface="Hind Light" panose="02000000000000000000" pitchFamily="2" charset="0"/>
                <a:cs typeface="Hind Light" panose="02000000000000000000" pitchFamily="2" charset="0"/>
              </a:rPr>
              <a:t> 21</a:t>
            </a:r>
          </a:p>
          <a:p>
            <a:pPr eaLnBrk="0" fontAlgn="base" hangingPunct="0">
              <a:spcBef>
                <a:spcPct val="0"/>
              </a:spcBef>
              <a:spcAft>
                <a:spcPct val="0"/>
              </a:spcAft>
            </a:pPr>
            <a:r>
              <a:rPr lang="nl-BE" sz="1700" dirty="0">
                <a:solidFill>
                  <a:srgbClr val="085296"/>
                </a:solidFill>
                <a:latin typeface="Hind Light" panose="02000000000000000000" pitchFamily="2" charset="0"/>
                <a:cs typeface="Hind Light" panose="02000000000000000000" pitchFamily="2" charset="0"/>
              </a:rPr>
              <a:t>9620 Zottegem</a:t>
            </a:r>
          </a:p>
          <a:p>
            <a:pPr eaLnBrk="0" fontAlgn="base" hangingPunct="0">
              <a:spcBef>
                <a:spcPct val="0"/>
              </a:spcBef>
              <a:spcAft>
                <a:spcPct val="0"/>
              </a:spcAft>
            </a:pPr>
            <a:r>
              <a:rPr lang="nl-BE" sz="1700" dirty="0">
                <a:solidFill>
                  <a:srgbClr val="085296"/>
                </a:solidFill>
                <a:latin typeface="Hind Light" panose="02000000000000000000" pitchFamily="2" charset="0"/>
                <a:cs typeface="Hind Light" panose="02000000000000000000" pitchFamily="2" charset="0"/>
              </a:rPr>
              <a:t>07 815 31 53</a:t>
            </a:r>
          </a:p>
          <a:p>
            <a:pPr eaLnBrk="0" fontAlgn="base" hangingPunct="0">
              <a:spcBef>
                <a:spcPct val="0"/>
              </a:spcBef>
              <a:spcAft>
                <a:spcPct val="0"/>
              </a:spcAft>
            </a:pPr>
            <a:r>
              <a:rPr lang="nl-BE" sz="1700" dirty="0">
                <a:solidFill>
                  <a:srgbClr val="085296"/>
                </a:solidFill>
                <a:latin typeface="Hind Light" panose="02000000000000000000" pitchFamily="2" charset="0"/>
                <a:cs typeface="Hind Light" panose="02000000000000000000" pitchFamily="2" charset="0"/>
                <a:hlinkClick r:id="rId6"/>
              </a:rPr>
              <a:t>oostvlaanderen@zorgenmeer.be</a:t>
            </a:r>
            <a:endParaRPr lang="nl-BE" sz="1700"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sz="1700" dirty="0">
                <a:solidFill>
                  <a:srgbClr val="085296"/>
                </a:solidFill>
                <a:latin typeface="Hind Light" panose="02000000000000000000" pitchFamily="2" charset="0"/>
                <a:cs typeface="Hind Light" panose="02000000000000000000" pitchFamily="2" charset="0"/>
              </a:rPr>
              <a:t>www.zorgenmeer.be/contact</a:t>
            </a:r>
          </a:p>
          <a:p>
            <a:pPr>
              <a:spcAft>
                <a:spcPts val="189"/>
              </a:spcAft>
            </a:pPr>
            <a:endParaRPr lang="nl-BE" sz="1512" dirty="0">
              <a:latin typeface="Hind Light"/>
              <a:ea typeface="Verdana" panose="020B0604030504040204" pitchFamily="34" charset="0"/>
              <a:cs typeface="Verdana" panose="020B0604030504040204" pitchFamily="34" charset="0"/>
            </a:endParaRPr>
          </a:p>
          <a:p>
            <a:pPr>
              <a:spcAft>
                <a:spcPts val="189"/>
              </a:spcAft>
            </a:pPr>
            <a:endParaRPr lang="nl-BE" sz="1512" dirty="0">
              <a:solidFill>
                <a:schemeClr val="bg2">
                  <a:lumMod val="50000"/>
                </a:schemeClr>
              </a:solidFill>
              <a:latin typeface="Hind Light"/>
              <a:ea typeface="Verdana" panose="020B0604030504040204" pitchFamily="34" charset="0"/>
              <a:cs typeface="Verdana" panose="020B0604030504040204" pitchFamily="34" charset="0"/>
            </a:endParaRPr>
          </a:p>
          <a:p>
            <a:pPr defTabSz="864017" eaLnBrk="0" fontAlgn="base" hangingPunct="0">
              <a:spcBef>
                <a:spcPct val="0"/>
              </a:spcBef>
              <a:spcAft>
                <a:spcPct val="0"/>
              </a:spcAft>
            </a:pPr>
            <a:endParaRPr lang="nl-BE" altLang="nl-BE" sz="1701" dirty="0">
              <a:latin typeface="Hind Light" panose="02000000000000000000" pitchFamily="2" charset="0"/>
              <a:cs typeface="Hind Light" panose="02000000000000000000" pitchFamily="2" charset="0"/>
            </a:endParaRPr>
          </a:p>
        </p:txBody>
      </p:sp>
      <p:sp>
        <p:nvSpPr>
          <p:cNvPr id="4" name="Text Box 3">
            <a:extLst>
              <a:ext uri="{FF2B5EF4-FFF2-40B4-BE49-F238E27FC236}">
                <a16:creationId xmlns:a16="http://schemas.microsoft.com/office/drawing/2014/main" id="{8CBED2CD-07CD-4F02-A503-33FFC6EFB57A}"/>
              </a:ext>
            </a:extLst>
          </p:cNvPr>
          <p:cNvSpPr txBox="1">
            <a:spLocks noChangeArrowheads="1"/>
          </p:cNvSpPr>
          <p:nvPr/>
        </p:nvSpPr>
        <p:spPr bwMode="auto">
          <a:xfrm>
            <a:off x="3769204" y="3728265"/>
            <a:ext cx="2880000" cy="539076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Neutraal ziekenfonds</a:t>
            </a:r>
          </a:p>
          <a:p>
            <a:pPr defTabSz="864017" eaLnBrk="0" fontAlgn="base" hangingPunct="0">
              <a:spcBef>
                <a:spcPct val="0"/>
              </a:spcBef>
              <a:spcAft>
                <a:spcPct val="0"/>
              </a:spcAft>
            </a:pPr>
            <a:r>
              <a:rPr lang="nl-BE" altLang="nl-BE" sz="1701" dirty="0" err="1">
                <a:solidFill>
                  <a:srgbClr val="085296"/>
                </a:solidFill>
                <a:latin typeface="Hind Light" panose="02000000000000000000" pitchFamily="2" charset="0"/>
                <a:cs typeface="Hind Light" panose="02000000000000000000" pitchFamily="2" charset="0"/>
              </a:rPr>
              <a:t>Welzijnstraat</a:t>
            </a:r>
            <a:r>
              <a:rPr lang="nl-BE" altLang="nl-BE" sz="1701" dirty="0">
                <a:solidFill>
                  <a:srgbClr val="085296"/>
                </a:solidFill>
                <a:latin typeface="Hind Light" panose="02000000000000000000" pitchFamily="2" charset="0"/>
                <a:cs typeface="Hind Light" panose="02000000000000000000" pitchFamily="2" charset="0"/>
              </a:rPr>
              <a:t> 103</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09 330 22 51</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hlinkClick r:id="rId7"/>
              </a:rPr>
              <a:t>www.nzvl.be</a:t>
            </a: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sz="1700" u="sng" dirty="0">
                <a:latin typeface="Hind Light" panose="02000000000000000000" pitchFamily="2" charset="0"/>
                <a:cs typeface="Hind Light" panose="02000000000000000000" pitchFamily="2" charset="0"/>
                <a:hlinkClick r:id="rId8"/>
              </a:rPr>
              <a:t>info@nzvl.be</a:t>
            </a:r>
            <a:endParaRPr lang="nl-BE" altLang="nl-BE" sz="1700"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err="1">
                <a:solidFill>
                  <a:srgbClr val="00B0F0"/>
                </a:solidFill>
                <a:latin typeface="Hind Light"/>
                <a:ea typeface="Verdana" panose="020B0604030504040204" pitchFamily="34" charset="0"/>
                <a:cs typeface="Verdana" panose="020B0604030504040204" pitchFamily="34" charset="0"/>
              </a:rPr>
              <a:t>ComfoPluswinkel</a:t>
            </a:r>
            <a:r>
              <a:rPr lang="nl-BE" altLang="nl-BE" sz="1701" b="1" dirty="0">
                <a:solidFill>
                  <a:srgbClr val="00B0F0"/>
                </a:solidFill>
                <a:latin typeface="Hind Light"/>
                <a:ea typeface="Verdana" panose="020B0604030504040204" pitchFamily="34" charset="0"/>
                <a:cs typeface="Verdana" panose="020B0604030504040204" pitchFamily="34" charset="0"/>
              </a:rPr>
              <a:t> Aalst</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Dokter André </a:t>
            </a:r>
            <a:r>
              <a:rPr lang="nl-BE" altLang="nl-BE" sz="1701" dirty="0" err="1">
                <a:solidFill>
                  <a:srgbClr val="085296"/>
                </a:solidFill>
                <a:latin typeface="Hind Light" panose="02000000000000000000" pitchFamily="2" charset="0"/>
                <a:cs typeface="Hind Light" panose="02000000000000000000" pitchFamily="2" charset="0"/>
              </a:rPr>
              <a:t>Sierensstraat</a:t>
            </a:r>
            <a:r>
              <a:rPr lang="nl-BE" altLang="nl-BE" sz="1701" dirty="0">
                <a:solidFill>
                  <a:srgbClr val="085296"/>
                </a:solidFill>
                <a:latin typeface="Hind Light" panose="02000000000000000000" pitchFamily="2" charset="0"/>
                <a:cs typeface="Hind Light" panose="02000000000000000000" pitchFamily="2" charset="0"/>
              </a:rPr>
              <a:t> 11</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9300 Aalst</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03 292 21 60</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hlinkClick r:id="rId9"/>
              </a:rPr>
              <a:t>info@comfoplus.be</a:t>
            </a:r>
            <a:endParaRPr lang="nl-BE" altLang="nl-BE" sz="170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sz="1700" u="sng" dirty="0">
                <a:latin typeface="Hind Light" panose="02000000000000000000" pitchFamily="2" charset="0"/>
                <a:cs typeface="Hind Light" panose="02000000000000000000" pitchFamily="2" charset="0"/>
                <a:hlinkClick r:id="rId10"/>
              </a:rPr>
              <a:t>www.comfoplus.be/winkels/aalst</a:t>
            </a:r>
            <a:endParaRPr lang="nl-BE" sz="1700" dirty="0">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endParaRPr lang="nl-BE" altLang="nl-BE" sz="1701" b="1" dirty="0">
              <a:solidFill>
                <a:srgbClr val="00B0F0"/>
              </a:solidFill>
              <a:latin typeface="Hind Light"/>
              <a:ea typeface="Verdana" panose="020B0604030504040204" pitchFamily="34" charset="0"/>
              <a:cs typeface="Verdana" panose="020B0604030504040204" pitchFamily="34" charset="0"/>
            </a:endParaRP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latin typeface="Hind Light" panose="02000000000000000000" pitchFamily="2" charset="0"/>
              <a:cs typeface="Hind Light" panose="02000000000000000000" pitchFamily="2" charset="0"/>
            </a:endParaRPr>
          </a:p>
        </p:txBody>
      </p:sp>
      <p:pic>
        <p:nvPicPr>
          <p:cNvPr id="6" name="Afbeelding 5" descr="Afbeelding met fiets, persoon, buiten, man&#10;&#10;Automatisch gegenereerde beschrijving">
            <a:extLst>
              <a:ext uri="{FF2B5EF4-FFF2-40B4-BE49-F238E27FC236}">
                <a16:creationId xmlns:a16="http://schemas.microsoft.com/office/drawing/2014/main" id="{DABD1C19-3C3E-4183-BAD7-1795F45738A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769204" y="7885459"/>
            <a:ext cx="2551487" cy="1700991"/>
          </a:xfrm>
          <a:prstGeom prst="rect">
            <a:avLst/>
          </a:prstGeom>
        </p:spPr>
      </p:pic>
    </p:spTree>
    <p:extLst>
      <p:ext uri="{BB962C8B-B14F-4D97-AF65-F5344CB8AC3E}">
        <p14:creationId xmlns:p14="http://schemas.microsoft.com/office/powerpoint/2010/main" val="32360493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437041" y="344488"/>
            <a:ext cx="6120000" cy="2088232"/>
          </a:xfrm>
        </p:spPr>
        <p:txBody>
          <a:bodyPr>
            <a:normAutofit/>
          </a:bodyPr>
          <a:lstStyle/>
          <a:p>
            <a:pPr marL="901700" indent="-901700" algn="l" defTabSz="170082"/>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6.2.	Het persoonlijk alarmsysteem (PAS)</a:t>
            </a:r>
          </a:p>
        </p:txBody>
      </p:sp>
      <p:sp>
        <p:nvSpPr>
          <p:cNvPr id="3" name="Text Box 2">
            <a:extLst>
              <a:ext uri="{FF2B5EF4-FFF2-40B4-BE49-F238E27FC236}">
                <a16:creationId xmlns:a16="http://schemas.microsoft.com/office/drawing/2014/main" id="{1A9FE516-4BDA-4DF1-81AA-79474610D1FE}"/>
              </a:ext>
            </a:extLst>
          </p:cNvPr>
          <p:cNvSpPr txBox="1">
            <a:spLocks noChangeArrowheads="1"/>
          </p:cNvSpPr>
          <p:nvPr/>
        </p:nvSpPr>
        <p:spPr bwMode="auto">
          <a:xfrm>
            <a:off x="369000" y="4136509"/>
            <a:ext cx="6120000" cy="25175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Als zorgbehoevende of als alleenstaande oudere ben je soms bang dat je niet tijdig zal geholpen worden als je iets overkomt.</a:t>
            </a:r>
          </a:p>
          <a:p>
            <a:pPr algn="just"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Met een persoonlijk alarmsysteem kun je weer gerust de deur uit. Met een eenvoudige druk op je alarmknop verwittigt de centrale de vrijwilligers die bij jou willen langskomen.</a:t>
            </a:r>
          </a:p>
          <a:p>
            <a:pPr algn="just" defTabSz="864017" eaLnBrk="0" fontAlgn="base" hangingPunct="0">
              <a:spcBef>
                <a:spcPct val="0"/>
              </a:spcBef>
              <a:spcAft>
                <a:spcPct val="0"/>
              </a:spcAft>
            </a:pPr>
            <a:endParaRPr lang="nl-BE" altLang="nl-BE" sz="1701" b="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b="1" dirty="0">
                <a:solidFill>
                  <a:srgbClr val="085296"/>
                </a:solidFill>
                <a:latin typeface="Hind Light" panose="02000000000000000000" pitchFamily="2" charset="0"/>
                <a:cs typeface="Hind Light" panose="02000000000000000000" pitchFamily="2" charset="0"/>
              </a:rPr>
              <a:t>Meer info: </a:t>
            </a:r>
            <a:r>
              <a:rPr lang="nl-BE" altLang="nl-BE" sz="1701" dirty="0">
                <a:solidFill>
                  <a:srgbClr val="085296"/>
                </a:solidFill>
                <a:latin typeface="Hind Light" panose="02000000000000000000" pitchFamily="2" charset="0"/>
                <a:cs typeface="Hind Light" panose="02000000000000000000" pitchFamily="2" charset="0"/>
              </a:rPr>
              <a:t>contacteer je ziekenfonds</a:t>
            </a:r>
            <a:endParaRPr lang="nl-BE" altLang="nl-BE" sz="1701" dirty="0">
              <a:latin typeface="Hind Light" panose="02000000000000000000" pitchFamily="2" charset="0"/>
              <a:cs typeface="Hind Light" panose="02000000000000000000" pitchFamily="2" charset="0"/>
            </a:endParaRPr>
          </a:p>
        </p:txBody>
      </p:sp>
      <p:pic>
        <p:nvPicPr>
          <p:cNvPr id="28675" name="Picture 3">
            <a:extLst>
              <a:ext uri="{FF2B5EF4-FFF2-40B4-BE49-F238E27FC236}">
                <a16:creationId xmlns:a16="http://schemas.microsoft.com/office/drawing/2014/main" id="{FA30BB40-49C7-4142-9BFA-CB2BD16E8C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8535" y="7473280"/>
            <a:ext cx="3670466" cy="208823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1816953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16224"/>
          </a:xfrm>
        </p:spPr>
        <p:txBody>
          <a:bodyPr>
            <a:normAutofit/>
          </a:bodyPr>
          <a:lstStyle/>
          <a:p>
            <a:pPr algn="l" defTabSz="170082"/>
            <a:r>
              <a:rPr lang="nl-BE" sz="4000" dirty="0">
                <a:latin typeface="Hind Medium" panose="02000000000000000000" pitchFamily="2" charset="0"/>
                <a:cs typeface="Hind Medium" panose="02000000000000000000" pitchFamily="2" charset="0"/>
              </a:rPr>
              <a:t>7.	 Aanpassen van de</a:t>
            </a:r>
            <a:br>
              <a:rPr lang="nl-BE" sz="4000" dirty="0">
                <a:latin typeface="Hind Medium" panose="02000000000000000000" pitchFamily="2" charset="0"/>
                <a:cs typeface="Hind Medium" panose="02000000000000000000" pitchFamily="2" charset="0"/>
              </a:rPr>
            </a:br>
            <a:r>
              <a:rPr lang="nl-BE" sz="4000" dirty="0">
                <a:latin typeface="Hind Medium" panose="02000000000000000000" pitchFamily="2" charset="0"/>
                <a:cs typeface="Hind Medium" panose="02000000000000000000" pitchFamily="2" charset="0"/>
              </a:rPr>
              <a:t>			woning</a:t>
            </a:r>
          </a:p>
        </p:txBody>
      </p:sp>
      <p:pic>
        <p:nvPicPr>
          <p:cNvPr id="29698" name="Picture 2">
            <a:extLst>
              <a:ext uri="{FF2B5EF4-FFF2-40B4-BE49-F238E27FC236}">
                <a16:creationId xmlns:a16="http://schemas.microsoft.com/office/drawing/2014/main" id="{85C52B9B-FAC2-44D9-848E-B604A8A1015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90" t="6220" b="7137"/>
          <a:stretch/>
        </p:blipFill>
        <p:spPr bwMode="auto">
          <a:xfrm>
            <a:off x="1465587" y="6313819"/>
            <a:ext cx="5059757" cy="324769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9699" name="Picture 3">
            <a:extLst>
              <a:ext uri="{FF2B5EF4-FFF2-40B4-BE49-F238E27FC236}">
                <a16:creationId xmlns:a16="http://schemas.microsoft.com/office/drawing/2014/main" id="{E6F11A3E-EF68-4525-A99F-0925AE575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000" y="3008783"/>
            <a:ext cx="2699960" cy="31313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2402604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471061" y="344488"/>
            <a:ext cx="6120000" cy="2016224"/>
          </a:xfrm>
        </p:spPr>
        <p:txBody>
          <a:bodyPr>
            <a:normAutofit/>
          </a:bodyPr>
          <a:lstStyle/>
          <a:p>
            <a:pPr algn="l" defTabSz="170082"/>
            <a:r>
              <a:rPr lang="nl-BE" sz="4252" dirty="0">
                <a:latin typeface="Hind Medium" panose="02000000000000000000" pitchFamily="2" charset="0"/>
                <a:cs typeface="Hind Medium" panose="02000000000000000000" pitchFamily="2" charset="0"/>
              </a:rPr>
              <a:t>7.	</a:t>
            </a:r>
            <a:r>
              <a:rPr lang="nl-BE" sz="4000" dirty="0">
                <a:latin typeface="Hind Medium" panose="02000000000000000000" pitchFamily="2" charset="0"/>
                <a:cs typeface="Hind Medium" panose="02000000000000000000" pitchFamily="2" charset="0"/>
              </a:rPr>
              <a:t>Aanpassen</a:t>
            </a:r>
            <a:r>
              <a:rPr lang="nl-BE" sz="4252" dirty="0">
                <a:latin typeface="Hind Medium" panose="02000000000000000000" pitchFamily="2" charset="0"/>
                <a:cs typeface="Hind Medium" panose="02000000000000000000" pitchFamily="2" charset="0"/>
              </a:rPr>
              <a:t> van de</a:t>
            </a:r>
            <a:br>
              <a:rPr lang="nl-BE" sz="4252" dirty="0">
                <a:latin typeface="Hind Medium" panose="02000000000000000000" pitchFamily="2" charset="0"/>
                <a:cs typeface="Hind Medium" panose="02000000000000000000" pitchFamily="2" charset="0"/>
              </a:rPr>
            </a:br>
            <a:r>
              <a:rPr lang="nl-BE" sz="4252" dirty="0">
                <a:latin typeface="Hind Medium" panose="02000000000000000000" pitchFamily="2" charset="0"/>
                <a:cs typeface="Hind Medium" panose="02000000000000000000" pitchFamily="2" charset="0"/>
              </a:rPr>
              <a:t>			woning</a:t>
            </a:r>
          </a:p>
        </p:txBody>
      </p:sp>
      <p:sp>
        <p:nvSpPr>
          <p:cNvPr id="3" name="Text Box 2">
            <a:extLst>
              <a:ext uri="{FF2B5EF4-FFF2-40B4-BE49-F238E27FC236}">
                <a16:creationId xmlns:a16="http://schemas.microsoft.com/office/drawing/2014/main" id="{54CDE6E8-1B0A-44DF-935C-92E789D14615}"/>
              </a:ext>
            </a:extLst>
          </p:cNvPr>
          <p:cNvSpPr txBox="1">
            <a:spLocks noChangeArrowheads="1"/>
          </p:cNvSpPr>
          <p:nvPr/>
        </p:nvSpPr>
        <p:spPr bwMode="auto">
          <a:xfrm>
            <a:off x="369000" y="3944888"/>
            <a:ext cx="6120000" cy="561662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r>
              <a:rPr lang="nl-BE" altLang="nl-BE" sz="1700" dirty="0">
                <a:solidFill>
                  <a:srgbClr val="085296"/>
                </a:solidFill>
                <a:latin typeface="Hind Light" panose="02000000000000000000" pitchFamily="2" charset="0"/>
                <a:cs typeface="Hind Light" panose="02000000000000000000" pitchFamily="2" charset="0"/>
              </a:rPr>
              <a:t>Kleine of grotere aanpassingen in de woning kunnen nodig zijn om langer en comfortabel thuis te wonen. Voor advies kun je terecht bij de </a:t>
            </a:r>
            <a:r>
              <a:rPr lang="nl-BE" altLang="nl-BE" sz="1700" b="1" dirty="0">
                <a:solidFill>
                  <a:srgbClr val="085296"/>
                </a:solidFill>
                <a:latin typeface="Hind Light" panose="02000000000000000000" pitchFamily="2" charset="0"/>
                <a:cs typeface="Hind Light" panose="02000000000000000000" pitchFamily="2" charset="0"/>
              </a:rPr>
              <a:t>dienst woonaanpassing van je ziekenfonds of de dienst huisvesting van de stad. </a:t>
            </a:r>
          </a:p>
          <a:p>
            <a:pPr algn="just" defTabSz="864017" eaLnBrk="0" fontAlgn="base" hangingPunct="0">
              <a:spcBef>
                <a:spcPct val="0"/>
              </a:spcBef>
              <a:spcAft>
                <a:spcPct val="0"/>
              </a:spcAft>
            </a:pPr>
            <a:endParaRPr lang="nl-BE" altLang="nl-BE" sz="1700" b="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endParaRPr lang="nl-BE" altLang="nl-BE" sz="1700" b="1"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ts val="307"/>
              </a:spcBef>
              <a:spcAft>
                <a:spcPct val="0"/>
              </a:spcAft>
            </a:pPr>
            <a:r>
              <a:rPr lang="nl-BE" altLang="nl-BE" sz="1700" b="1" dirty="0">
                <a:solidFill>
                  <a:srgbClr val="00B0F0"/>
                </a:solidFill>
                <a:latin typeface="Hind Light"/>
                <a:ea typeface="Verdana" panose="020B0604030504040204" pitchFamily="34" charset="0"/>
                <a:cs typeface="Verdana" panose="020B0604030504040204" pitchFamily="34" charset="0"/>
              </a:rPr>
              <a:t>Dienst huisvesting - </a:t>
            </a:r>
            <a:r>
              <a:rPr lang="nl-BE" altLang="nl-BE" sz="1700" b="1" dirty="0">
                <a:solidFill>
                  <a:srgbClr val="073E87"/>
                </a:solidFill>
                <a:latin typeface="Hind Light" panose="02000000000000000000" pitchFamily="2" charset="0"/>
                <a:cs typeface="Hind Light" panose="02000000000000000000" pitchFamily="2" charset="0"/>
              </a:rPr>
              <a:t>Woningaanpassing</a:t>
            </a:r>
            <a:endParaRPr lang="nl-BE" altLang="nl-BE" sz="1700" b="1" dirty="0">
              <a:solidFill>
                <a:srgbClr val="00B0F0"/>
              </a:solidFill>
              <a:latin typeface="Hind Light"/>
              <a:ea typeface="Verdana" panose="020B0604030504040204" pitchFamily="34" charset="0"/>
              <a:cs typeface="Verdana" panose="020B0604030504040204" pitchFamily="34" charset="0"/>
            </a:endParaRPr>
          </a:p>
          <a:p>
            <a:pPr defTabSz="864017" eaLnBrk="0" fontAlgn="base" hangingPunct="0">
              <a:spcBef>
                <a:spcPts val="260"/>
              </a:spcBef>
              <a:spcAft>
                <a:spcPct val="0"/>
              </a:spcAft>
            </a:pPr>
            <a:r>
              <a:rPr lang="nl-BE" altLang="nl-BE" sz="1700" dirty="0" err="1">
                <a:solidFill>
                  <a:srgbClr val="073E87"/>
                </a:solidFill>
                <a:latin typeface="Hind Light" panose="02000000000000000000" pitchFamily="2" charset="0"/>
                <a:cs typeface="Hind Light" panose="02000000000000000000" pitchFamily="2" charset="0"/>
              </a:rPr>
              <a:t>Sanitary</a:t>
            </a:r>
            <a:br>
              <a:rPr lang="nl-BE" altLang="nl-BE" sz="1700" dirty="0">
                <a:solidFill>
                  <a:srgbClr val="073E87"/>
                </a:solidFill>
                <a:latin typeface="Hind Light" panose="02000000000000000000" pitchFamily="2" charset="0"/>
                <a:cs typeface="Hind Light" panose="02000000000000000000" pitchFamily="2" charset="0"/>
              </a:rPr>
            </a:br>
            <a:r>
              <a:rPr lang="nl-BE" altLang="nl-BE" sz="1700" dirty="0">
                <a:solidFill>
                  <a:srgbClr val="073E87"/>
                </a:solidFill>
                <a:latin typeface="Hind Light" panose="02000000000000000000" pitchFamily="2" charset="0"/>
                <a:cs typeface="Hind Light" panose="02000000000000000000" pitchFamily="2" charset="0"/>
              </a:rPr>
              <a:t>Gustaaf </a:t>
            </a:r>
            <a:r>
              <a:rPr lang="nl-BE" altLang="nl-BE" sz="1700" dirty="0" err="1">
                <a:solidFill>
                  <a:srgbClr val="073E87"/>
                </a:solidFill>
                <a:latin typeface="Hind Light" panose="02000000000000000000" pitchFamily="2" charset="0"/>
                <a:cs typeface="Hind Light" panose="02000000000000000000" pitchFamily="2" charset="0"/>
              </a:rPr>
              <a:t>Schockaertstraat</a:t>
            </a:r>
            <a:r>
              <a:rPr lang="nl-BE" altLang="nl-BE" sz="1700" dirty="0">
                <a:solidFill>
                  <a:srgbClr val="073E87"/>
                </a:solidFill>
                <a:latin typeface="Hind Light" panose="02000000000000000000" pitchFamily="2" charset="0"/>
                <a:cs typeface="Hind Light" panose="02000000000000000000" pitchFamily="2" charset="0"/>
              </a:rPr>
              <a:t> 7</a:t>
            </a:r>
          </a:p>
          <a:p>
            <a:pPr defTabSz="864017" eaLnBrk="0" fontAlgn="base" hangingPunct="0">
              <a:spcBef>
                <a:spcPts val="260"/>
              </a:spcBef>
              <a:spcAft>
                <a:spcPct val="0"/>
              </a:spcAft>
            </a:pPr>
            <a:r>
              <a:rPr lang="nl-BE" altLang="nl-BE" sz="1700" dirty="0">
                <a:solidFill>
                  <a:srgbClr val="073E87"/>
                </a:solidFill>
                <a:latin typeface="Hind Light" panose="02000000000000000000" pitchFamily="2" charset="0"/>
                <a:cs typeface="Hind Light" panose="02000000000000000000" pitchFamily="2" charset="0"/>
              </a:rPr>
              <a:t>9620 Zottegem</a:t>
            </a:r>
            <a:endParaRPr lang="nl-BE" altLang="nl-BE" sz="1700" dirty="0">
              <a:solidFill>
                <a:srgbClr val="000000"/>
              </a:solidFill>
              <a:latin typeface="Hind Light" panose="02000000000000000000" pitchFamily="2" charset="0"/>
              <a:cs typeface="Hind Light" panose="02000000000000000000" pitchFamily="2" charset="0"/>
            </a:endParaRPr>
          </a:p>
          <a:p>
            <a:pPr defTabSz="864017" eaLnBrk="0" fontAlgn="base" hangingPunct="0">
              <a:spcBef>
                <a:spcPts val="260"/>
              </a:spcBef>
              <a:spcAft>
                <a:spcPct val="0"/>
              </a:spcAft>
            </a:pPr>
            <a:r>
              <a:rPr lang="nl-BE" altLang="nl-BE" sz="1700" dirty="0">
                <a:solidFill>
                  <a:srgbClr val="073E87"/>
                </a:solidFill>
                <a:latin typeface="Hind Light" panose="02000000000000000000" pitchFamily="2" charset="0"/>
                <a:cs typeface="Hind Light" panose="02000000000000000000" pitchFamily="2" charset="0"/>
              </a:rPr>
              <a:t>Tel: 09 364 64 95</a:t>
            </a:r>
            <a:endParaRPr lang="nl-BE" altLang="nl-BE" sz="1700" dirty="0">
              <a:solidFill>
                <a:srgbClr val="000000"/>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0" u="sng" dirty="0">
                <a:solidFill>
                  <a:srgbClr val="085296"/>
                </a:solidFill>
                <a:latin typeface="Hind Light" panose="02000000000000000000" pitchFamily="2" charset="0"/>
                <a:cs typeface="Hind Light" panose="02000000000000000000" pitchFamily="2" charset="0"/>
              </a:rPr>
              <a:t>huisvesting@zottegem.be </a:t>
            </a:r>
            <a:endParaRPr lang="nl-BE" altLang="nl-BE" sz="1700"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endParaRPr lang="nl-BE" altLang="nl-BE" sz="1700"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endParaRPr lang="nl-BE" altLang="nl-BE" sz="1700"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0" dirty="0">
                <a:solidFill>
                  <a:srgbClr val="085296"/>
                </a:solidFill>
                <a:latin typeface="Hind Light" panose="02000000000000000000" pitchFamily="2" charset="0"/>
                <a:cs typeface="Hind Light" panose="02000000000000000000" pitchFamily="2" charset="0"/>
              </a:rPr>
              <a:t>Informeer je ook over de bestaande huisvestings-premies. </a:t>
            </a:r>
          </a:p>
          <a:p>
            <a:pPr eaLnBrk="0" fontAlgn="base" hangingPunct="0">
              <a:spcBef>
                <a:spcPts val="307"/>
              </a:spcBef>
              <a:spcAft>
                <a:spcPct val="0"/>
              </a:spcAft>
            </a:pPr>
            <a:r>
              <a:rPr lang="nl-BE" altLang="nl-BE" sz="1700" b="1" dirty="0">
                <a:solidFill>
                  <a:srgbClr val="00B0F0"/>
                </a:solidFill>
                <a:latin typeface="Hind Light"/>
                <a:ea typeface="Verdana" panose="020B0604030504040204" pitchFamily="34" charset="0"/>
                <a:cs typeface="Verdana" panose="020B0604030504040204" pitchFamily="34" charset="0"/>
              </a:rPr>
              <a:t>Sociaal huis - </a:t>
            </a:r>
            <a:r>
              <a:rPr lang="nl-BE" altLang="nl-BE" sz="1700" b="1" dirty="0">
                <a:solidFill>
                  <a:srgbClr val="073E87"/>
                </a:solidFill>
                <a:latin typeface="Hind Light" panose="02000000000000000000" pitchFamily="2" charset="0"/>
                <a:cs typeface="Hind Light" panose="02000000000000000000" pitchFamily="2" charset="0"/>
              </a:rPr>
              <a:t>Huisvestingspremies</a:t>
            </a:r>
            <a:endParaRPr lang="nl-BE" altLang="nl-BE" sz="1700" b="1" dirty="0">
              <a:solidFill>
                <a:srgbClr val="00B0F0"/>
              </a:solidFill>
              <a:latin typeface="Hind Light"/>
              <a:ea typeface="Verdana" panose="020B0604030504040204" pitchFamily="34" charset="0"/>
              <a:cs typeface="Verdana" panose="020B0604030504040204" pitchFamily="34" charset="0"/>
            </a:endParaRPr>
          </a:p>
          <a:p>
            <a:pPr defTabSz="864017" eaLnBrk="0" fontAlgn="base" hangingPunct="0">
              <a:spcBef>
                <a:spcPts val="260"/>
              </a:spcBef>
              <a:spcAft>
                <a:spcPct val="0"/>
              </a:spcAft>
            </a:pPr>
            <a:r>
              <a:rPr lang="nl-BE" altLang="nl-BE" sz="1700" dirty="0" err="1">
                <a:solidFill>
                  <a:srgbClr val="073E87"/>
                </a:solidFill>
                <a:latin typeface="Hind Light" panose="02000000000000000000" pitchFamily="2" charset="0"/>
                <a:cs typeface="Hind Light" panose="02000000000000000000" pitchFamily="2" charset="0"/>
              </a:rPr>
              <a:t>Deinsbekestraat</a:t>
            </a:r>
            <a:r>
              <a:rPr lang="nl-BE" altLang="nl-BE" sz="1700" dirty="0">
                <a:solidFill>
                  <a:srgbClr val="073E87"/>
                </a:solidFill>
                <a:latin typeface="Hind Light" panose="02000000000000000000" pitchFamily="2" charset="0"/>
                <a:cs typeface="Hind Light" panose="02000000000000000000" pitchFamily="2" charset="0"/>
              </a:rPr>
              <a:t> 23</a:t>
            </a:r>
          </a:p>
          <a:p>
            <a:pPr defTabSz="864017" eaLnBrk="0" fontAlgn="base" hangingPunct="0">
              <a:spcBef>
                <a:spcPts val="260"/>
              </a:spcBef>
              <a:spcAft>
                <a:spcPct val="0"/>
              </a:spcAft>
            </a:pPr>
            <a:r>
              <a:rPr lang="nl-BE" altLang="nl-BE" sz="1700" dirty="0">
                <a:solidFill>
                  <a:srgbClr val="073E87"/>
                </a:solidFill>
                <a:latin typeface="Hind Light" panose="02000000000000000000" pitchFamily="2" charset="0"/>
                <a:cs typeface="Hind Light" panose="02000000000000000000" pitchFamily="2" charset="0"/>
              </a:rPr>
              <a:t>9620 Zottegem</a:t>
            </a:r>
          </a:p>
          <a:p>
            <a:pPr defTabSz="864017" eaLnBrk="0" fontAlgn="base" hangingPunct="0">
              <a:spcBef>
                <a:spcPts val="260"/>
              </a:spcBef>
              <a:spcAft>
                <a:spcPct val="0"/>
              </a:spcAft>
            </a:pPr>
            <a:r>
              <a:rPr lang="nl-BE" altLang="nl-BE" sz="1700" dirty="0">
                <a:solidFill>
                  <a:srgbClr val="0070C0"/>
                </a:solidFill>
                <a:latin typeface="Hind Light" panose="02000000000000000000" pitchFamily="2" charset="0"/>
                <a:cs typeface="Hind Light" panose="02000000000000000000" pitchFamily="2" charset="0"/>
              </a:rPr>
              <a:t>Tel: 09 364 57 50</a:t>
            </a:r>
            <a:endParaRPr lang="nl-BE" altLang="nl-BE" sz="1700" dirty="0">
              <a:solidFill>
                <a:srgbClr val="000000"/>
              </a:solidFill>
              <a:latin typeface="Hind Light" panose="02000000000000000000" pitchFamily="2" charset="0"/>
              <a:cs typeface="Hind Light" panose="02000000000000000000" pitchFamily="2" charset="0"/>
            </a:endParaRPr>
          </a:p>
          <a:p>
            <a:pPr defTabSz="864017" eaLnBrk="0" fontAlgn="base" hangingPunct="0">
              <a:spcBef>
                <a:spcPts val="260"/>
              </a:spcBef>
              <a:spcAft>
                <a:spcPct val="0"/>
              </a:spcAft>
            </a:pPr>
            <a:r>
              <a:rPr lang="nl-BE" altLang="nl-BE" sz="1700" u="sng" dirty="0">
                <a:solidFill>
                  <a:srgbClr val="0070C0"/>
                </a:solidFill>
                <a:latin typeface="Hind Light" panose="02000000000000000000" pitchFamily="2" charset="0"/>
                <a:cs typeface="Hind Light" panose="02000000000000000000" pitchFamily="2" charset="0"/>
              </a:rPr>
              <a:t>sociaalhuis@ocmw.zottegem.be</a:t>
            </a:r>
            <a:endParaRPr lang="nl-BE" altLang="nl-BE" sz="1700" dirty="0">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31182056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437041" y="344488"/>
            <a:ext cx="6120000" cy="2016224"/>
          </a:xfrm>
        </p:spPr>
        <p:txBody>
          <a:bodyPr>
            <a:normAutofit/>
          </a:bodyPr>
          <a:lstStyle/>
          <a:p>
            <a:pPr algn="l" defTabSz="170082"/>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8.	Mantelzorg</a:t>
            </a:r>
          </a:p>
        </p:txBody>
      </p:sp>
      <p:sp>
        <p:nvSpPr>
          <p:cNvPr id="3" name="Text Box 2">
            <a:extLst>
              <a:ext uri="{FF2B5EF4-FFF2-40B4-BE49-F238E27FC236}">
                <a16:creationId xmlns:a16="http://schemas.microsoft.com/office/drawing/2014/main" id="{CCFB657D-BE5A-4C1F-AEA6-CB33B12D37A6}"/>
              </a:ext>
            </a:extLst>
          </p:cNvPr>
          <p:cNvSpPr txBox="1">
            <a:spLocks noChangeArrowheads="1"/>
          </p:cNvSpPr>
          <p:nvPr/>
        </p:nvSpPr>
        <p:spPr bwMode="auto">
          <a:xfrm>
            <a:off x="369000" y="4513728"/>
            <a:ext cx="6120000" cy="231339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Naast de professionele hulp, nemen je partner, de kinderen, je familie of je buren ook heel wat ondersteuning en zorg op. Zij zijn je onmisbare </a:t>
            </a:r>
            <a:r>
              <a:rPr lang="nl-BE" altLang="nl-BE" sz="1701" b="1" dirty="0">
                <a:solidFill>
                  <a:srgbClr val="085296"/>
                </a:solidFill>
                <a:latin typeface="Hind Light" panose="02000000000000000000" pitchFamily="2" charset="0"/>
                <a:cs typeface="Hind Light" panose="02000000000000000000" pitchFamily="2" charset="0"/>
              </a:rPr>
              <a:t>mantelzorgers.</a:t>
            </a:r>
          </a:p>
          <a:p>
            <a:pPr algn="just" defTabSz="864017"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Mantelzorgers ondersteunen, informeren hen en bieden de mogelijkheid om zelf even te pauzeren. Dit is nodig om hun balans van draagkracht en draaglast in evenwicht te houden.</a:t>
            </a:r>
            <a:endParaRPr lang="nl-BE" altLang="nl-BE" sz="1701" dirty="0">
              <a:latin typeface="Hind Light" panose="02000000000000000000" pitchFamily="2" charset="0"/>
              <a:cs typeface="Hind Light" panose="02000000000000000000" pitchFamily="2" charset="0"/>
            </a:endParaRPr>
          </a:p>
        </p:txBody>
      </p:sp>
      <p:pic>
        <p:nvPicPr>
          <p:cNvPr id="1026" name="Picture 2" descr="Mantelzorgpremie kan aangevraagd worden voor 2023 - Radio Lede">
            <a:extLst>
              <a:ext uri="{FF2B5EF4-FFF2-40B4-BE49-F238E27FC236}">
                <a16:creationId xmlns:a16="http://schemas.microsoft.com/office/drawing/2014/main" id="{996DB705-5609-E2A1-21F5-A729ED96ECC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58954" y="6827118"/>
            <a:ext cx="4076173" cy="2721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78703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88232"/>
          </a:xfrm>
        </p:spPr>
        <p:txBody>
          <a:bodyPr>
            <a:normAutofit/>
          </a:bodyPr>
          <a:lstStyle/>
          <a:p>
            <a:pPr algn="l" defTabSz="170082"/>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8.1.		Informatie en advies</a:t>
            </a:r>
            <a:b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br>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					voor de mantelzorger</a:t>
            </a:r>
          </a:p>
        </p:txBody>
      </p:sp>
      <p:sp>
        <p:nvSpPr>
          <p:cNvPr id="3" name="Text Box 2">
            <a:extLst>
              <a:ext uri="{FF2B5EF4-FFF2-40B4-BE49-F238E27FC236}">
                <a16:creationId xmlns:a16="http://schemas.microsoft.com/office/drawing/2014/main" id="{E4D92F0E-B2A6-43DA-A360-0E28F0FB9B11}"/>
              </a:ext>
            </a:extLst>
          </p:cNvPr>
          <p:cNvSpPr txBox="1">
            <a:spLocks noChangeArrowheads="1"/>
          </p:cNvSpPr>
          <p:nvPr/>
        </p:nvSpPr>
        <p:spPr bwMode="auto">
          <a:xfrm>
            <a:off x="369000" y="4664967"/>
            <a:ext cx="2880000" cy="483049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eaLnBrk="0" fontAlgn="base" hangingPunct="0">
              <a:spcBef>
                <a:spcPct val="0"/>
              </a:spcBef>
              <a:spcAft>
                <a:spcPct val="0"/>
              </a:spcAft>
            </a:pPr>
            <a:r>
              <a:rPr lang="nl-BE" altLang="nl-BE" sz="1701" b="1" dirty="0" err="1">
                <a:solidFill>
                  <a:srgbClr val="00B0F0"/>
                </a:solidFill>
                <a:latin typeface="Hind Light"/>
                <a:ea typeface="Verdana" panose="020B0604030504040204" pitchFamily="34" charset="0"/>
                <a:cs typeface="Verdana" panose="020B0604030504040204" pitchFamily="34" charset="0"/>
              </a:rPr>
              <a:t>Samana</a:t>
            </a:r>
            <a:r>
              <a:rPr lang="nl-BE" altLang="nl-BE" sz="1701" b="1" dirty="0">
                <a:solidFill>
                  <a:srgbClr val="00B0F0"/>
                </a:solidFill>
                <a:latin typeface="Hind Light"/>
                <a:ea typeface="Verdana" panose="020B0604030504040204" pitchFamily="34" charset="0"/>
                <a:cs typeface="Verdana" panose="020B0604030504040204" pitchFamily="34" charset="0"/>
              </a:rPr>
              <a:t> midden VI</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Martelaarslaan 17</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9000 Gent</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02 204 32 10</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www.samana.be</a:t>
            </a:r>
          </a:p>
          <a:p>
            <a:pPr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Mantelzorgcafé</a:t>
            </a:r>
          </a:p>
          <a:p>
            <a:pPr eaLnBrk="0" fontAlgn="base" hangingPunct="0">
              <a:spcBef>
                <a:spcPct val="0"/>
              </a:spcBef>
              <a:spcAft>
                <a:spcPct val="0"/>
              </a:spcAft>
            </a:pPr>
            <a:r>
              <a:rPr lang="nl-BE" altLang="nl-BE" sz="1701" dirty="0" err="1">
                <a:solidFill>
                  <a:srgbClr val="085296"/>
                </a:solidFill>
                <a:latin typeface="Hind Light" panose="02000000000000000000" pitchFamily="2" charset="0"/>
                <a:cs typeface="Hind Light" panose="02000000000000000000" pitchFamily="2" charset="0"/>
              </a:rPr>
              <a:t>Deinsbekestraat</a:t>
            </a:r>
            <a:r>
              <a:rPr lang="nl-BE" altLang="nl-BE" sz="1701" dirty="0">
                <a:solidFill>
                  <a:srgbClr val="085296"/>
                </a:solidFill>
                <a:latin typeface="Hind Light" panose="02000000000000000000" pitchFamily="2" charset="0"/>
                <a:cs typeface="Hind Light" panose="02000000000000000000" pitchFamily="2" charset="0"/>
              </a:rPr>
              <a:t> 23</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09 364 56 95</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www.mantelzorghub.be/cafes/de-zorgstem</a:t>
            </a:r>
          </a:p>
          <a:p>
            <a:pPr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Steunpunt Thuiszorg vzw</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Provincieweg 95A </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1000 Brussel</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07 877 77 97</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info@steunpuntmantelzorg.be</a:t>
            </a:r>
          </a:p>
        </p:txBody>
      </p:sp>
      <p:sp>
        <p:nvSpPr>
          <p:cNvPr id="4" name="Text Box 3">
            <a:extLst>
              <a:ext uri="{FF2B5EF4-FFF2-40B4-BE49-F238E27FC236}">
                <a16:creationId xmlns:a16="http://schemas.microsoft.com/office/drawing/2014/main" id="{DA0D0F4F-DFD2-435D-B2B9-CDE2A5355CCA}"/>
              </a:ext>
            </a:extLst>
          </p:cNvPr>
          <p:cNvSpPr txBox="1">
            <a:spLocks noChangeArrowheads="1"/>
          </p:cNvSpPr>
          <p:nvPr/>
        </p:nvSpPr>
        <p:spPr bwMode="auto">
          <a:xfrm>
            <a:off x="3717032" y="4664968"/>
            <a:ext cx="2880000" cy="510468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Okra Zorgrecht</a:t>
            </a:r>
          </a:p>
          <a:p>
            <a:pPr eaLnBrk="0" fontAlgn="base" hangingPunct="0">
              <a:spcBef>
                <a:spcPct val="0"/>
              </a:spcBef>
              <a:spcAft>
                <a:spcPct val="0"/>
              </a:spcAft>
            </a:pPr>
            <a:r>
              <a:rPr lang="nl-BE" altLang="nl-BE" sz="1701" dirty="0" err="1">
                <a:solidFill>
                  <a:srgbClr val="085296"/>
                </a:solidFill>
                <a:latin typeface="Hind Light" panose="02000000000000000000" pitchFamily="2" charset="0"/>
                <a:cs typeface="Hind Light" panose="02000000000000000000" pitchFamily="2" charset="0"/>
              </a:rPr>
              <a:t>Haachtse</a:t>
            </a:r>
            <a:r>
              <a:rPr lang="nl-BE" altLang="nl-BE" sz="1701" dirty="0">
                <a:solidFill>
                  <a:srgbClr val="085296"/>
                </a:solidFill>
                <a:latin typeface="Hind Light" panose="02000000000000000000" pitchFamily="2" charset="0"/>
                <a:cs typeface="Hind Light" panose="02000000000000000000" pitchFamily="2" charset="0"/>
              </a:rPr>
              <a:t> </a:t>
            </a:r>
            <a:r>
              <a:rPr lang="nl-BE" altLang="nl-BE" sz="1701" dirty="0" err="1">
                <a:solidFill>
                  <a:srgbClr val="085296"/>
                </a:solidFill>
                <a:latin typeface="Hind Light" panose="02000000000000000000" pitchFamily="2" charset="0"/>
                <a:cs typeface="Hind Light" panose="02000000000000000000" pitchFamily="2" charset="0"/>
              </a:rPr>
              <a:t>steenw</a:t>
            </a:r>
            <a:r>
              <a:rPr lang="nl-BE" altLang="nl-BE" sz="1701" dirty="0">
                <a:solidFill>
                  <a:srgbClr val="085296"/>
                </a:solidFill>
                <a:latin typeface="Hind Light" panose="02000000000000000000" pitchFamily="2" charset="0"/>
                <a:cs typeface="Hind Light" panose="02000000000000000000" pitchFamily="2" charset="0"/>
              </a:rPr>
              <a:t>. 579</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1030 Brussel</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02 246 57 72</a:t>
            </a:r>
          </a:p>
          <a:p>
            <a:pPr eaLnBrk="0" fontAlgn="base" hangingPunct="0">
              <a:spcBef>
                <a:spcPct val="0"/>
              </a:spcBef>
              <a:spcAft>
                <a:spcPct val="0"/>
              </a:spcAft>
            </a:pPr>
            <a:r>
              <a:rPr lang="nl-BE" sz="1700" u="sng" dirty="0">
                <a:latin typeface="Hind Light" panose="02000000000000000000" pitchFamily="2" charset="0"/>
                <a:cs typeface="Hind Light" panose="02000000000000000000" pitchFamily="2" charset="0"/>
                <a:hlinkClick r:id="rId2"/>
              </a:rPr>
              <a:t>zorgrecht@okra.be</a:t>
            </a:r>
            <a:endParaRPr lang="nl-BE" altLang="nl-BE" sz="1700"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sz="1700" u="sng" dirty="0">
                <a:latin typeface="Hind Light" panose="02000000000000000000" pitchFamily="2" charset="0"/>
                <a:cs typeface="Hind Light" panose="02000000000000000000" pitchFamily="2" charset="0"/>
                <a:hlinkClick r:id="rId3"/>
              </a:rPr>
              <a:t>www.okra.be/info-en-advies/zorgrecht</a:t>
            </a:r>
            <a:endParaRPr lang="nl-BE" altLang="nl-BE" sz="1700"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S-plus mantelzorg</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St. Jansstraat 32-38</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1000 Brussel</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02 515 02 06</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info@splusvzw.be</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www.s-plusvzw.be/mantelzorg</a:t>
            </a:r>
          </a:p>
          <a:p>
            <a:pPr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Mantelzorgtelefoon</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078 15 50 20</a:t>
            </a:r>
          </a:p>
        </p:txBody>
      </p:sp>
      <p:sp>
        <p:nvSpPr>
          <p:cNvPr id="5" name="Tekstvak 4">
            <a:extLst>
              <a:ext uri="{FF2B5EF4-FFF2-40B4-BE49-F238E27FC236}">
                <a16:creationId xmlns:a16="http://schemas.microsoft.com/office/drawing/2014/main" id="{C54B05CA-649F-7A64-35EA-319F847F80E5}"/>
              </a:ext>
            </a:extLst>
          </p:cNvPr>
          <p:cNvSpPr txBox="1"/>
          <p:nvPr/>
        </p:nvSpPr>
        <p:spPr>
          <a:xfrm>
            <a:off x="332656" y="4026188"/>
            <a:ext cx="6120000" cy="369332"/>
          </a:xfrm>
          <a:prstGeom prst="rect">
            <a:avLst/>
          </a:prstGeom>
          <a:noFill/>
          <a:ln>
            <a:noFill/>
          </a:ln>
        </p:spPr>
        <p:txBody>
          <a:bodyPr wrap="square" rtlCol="0">
            <a:spAutoFit/>
          </a:bodyPr>
          <a:lstStyle/>
          <a:p>
            <a:pPr algn="ctr" defTabSz="864017" eaLnBrk="0" fontAlgn="base" hangingPunct="0">
              <a:spcBef>
                <a:spcPct val="0"/>
              </a:spcBef>
              <a:spcAft>
                <a:spcPct val="0"/>
              </a:spcAft>
            </a:pPr>
            <a:r>
              <a:rPr lang="nl-BE" altLang="nl-BE" sz="1800" b="1" dirty="0">
                <a:solidFill>
                  <a:srgbClr val="4475A1"/>
                </a:solidFill>
                <a:latin typeface="Hind Light" panose="02000000000000000000" pitchFamily="2" charset="0"/>
                <a:cs typeface="Hind Light" panose="02000000000000000000" pitchFamily="2" charset="0"/>
              </a:rPr>
              <a:t>Erkende mantelzorgverenigingen</a:t>
            </a:r>
          </a:p>
        </p:txBody>
      </p:sp>
    </p:spTree>
    <p:extLst>
      <p:ext uri="{BB962C8B-B14F-4D97-AF65-F5344CB8AC3E}">
        <p14:creationId xmlns:p14="http://schemas.microsoft.com/office/powerpoint/2010/main" val="7021777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88644" y="344488"/>
            <a:ext cx="6120000" cy="2160240"/>
          </a:xfrm>
        </p:spPr>
        <p:txBody>
          <a:bodyPr>
            <a:noAutofit/>
          </a:bodyPr>
          <a:lstStyle/>
          <a:p>
            <a:pPr algn="l" defTabSz="170082"/>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8.2.	Informatie en advies voor de mantelzorger van een persoon met dementie</a:t>
            </a:r>
          </a:p>
        </p:txBody>
      </p:sp>
      <p:sp>
        <p:nvSpPr>
          <p:cNvPr id="3" name="Text Box 2">
            <a:extLst>
              <a:ext uri="{FF2B5EF4-FFF2-40B4-BE49-F238E27FC236}">
                <a16:creationId xmlns:a16="http://schemas.microsoft.com/office/drawing/2014/main" id="{CC9D0E9D-AA0F-4D8D-8501-E6837EBD2ACA}"/>
              </a:ext>
            </a:extLst>
          </p:cNvPr>
          <p:cNvSpPr txBox="1">
            <a:spLocks noChangeArrowheads="1"/>
          </p:cNvSpPr>
          <p:nvPr/>
        </p:nvSpPr>
        <p:spPr bwMode="auto">
          <a:xfrm>
            <a:off x="349356" y="3080792"/>
            <a:ext cx="3079644" cy="576064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2200" b="1" dirty="0">
                <a:solidFill>
                  <a:srgbClr val="4475A1"/>
                </a:solidFill>
                <a:latin typeface="Hind Light" panose="02000000000000000000" pitchFamily="2" charset="0"/>
                <a:cs typeface="Hind Light" panose="02000000000000000000" pitchFamily="2" charset="0"/>
              </a:rPr>
              <a:t>Vormingspakket </a:t>
            </a:r>
          </a:p>
          <a:p>
            <a:pPr defTabSz="864017" eaLnBrk="0" fontAlgn="base" hangingPunct="0">
              <a:spcBef>
                <a:spcPct val="0"/>
              </a:spcBef>
              <a:spcAft>
                <a:spcPct val="0"/>
              </a:spcAft>
            </a:pPr>
            <a:r>
              <a:rPr lang="nl-BE" altLang="nl-BE" sz="2200" b="1" dirty="0">
                <a:solidFill>
                  <a:srgbClr val="4475A1"/>
                </a:solidFill>
                <a:latin typeface="Hind Light" panose="02000000000000000000" pitchFamily="2" charset="0"/>
                <a:cs typeface="Hind Light" panose="02000000000000000000" pitchFamily="2" charset="0"/>
              </a:rPr>
              <a:t>Dementie en nu…</a:t>
            </a:r>
          </a:p>
          <a:p>
            <a:pPr defTabSz="864017" eaLnBrk="0" fontAlgn="base" hangingPunct="0">
              <a:spcBef>
                <a:spcPct val="0"/>
              </a:spcBef>
              <a:spcAft>
                <a:spcPct val="0"/>
              </a:spcAft>
            </a:pPr>
            <a:endParaRPr lang="nl-BE" altLang="nl-BE" sz="1701" b="1"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b="1"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b="1" dirty="0">
                <a:solidFill>
                  <a:srgbClr val="4475A1"/>
                </a:solidFill>
                <a:latin typeface="Hind Light" panose="02000000000000000000" pitchFamily="2" charset="0"/>
                <a:cs typeface="Hind Light" panose="02000000000000000000" pitchFamily="2" charset="0"/>
              </a:rPr>
              <a:t>Meer info: </a:t>
            </a:r>
            <a:r>
              <a:rPr lang="nl-BE" altLang="nl-BE" sz="1701" dirty="0">
                <a:solidFill>
                  <a:srgbClr val="4475A1"/>
                </a:solidFill>
                <a:latin typeface="Hind Light" panose="02000000000000000000" pitchFamily="2" charset="0"/>
                <a:cs typeface="Hind Light" panose="02000000000000000000" pitchFamily="2" charset="0"/>
              </a:rPr>
              <a:t>contacteer je ziekenfonds</a:t>
            </a:r>
          </a:p>
          <a:p>
            <a:pPr defTabSz="864017" eaLnBrk="0" fontAlgn="base" hangingPunct="0">
              <a:spcBef>
                <a:spcPct val="0"/>
              </a:spcBef>
              <a:spcAft>
                <a:spcPct val="0"/>
              </a:spcAft>
            </a:pPr>
            <a:endParaRPr lang="nl-BE" altLang="nl-BE" sz="1701"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Regionaal Expertisecentrum Paradox</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Molenaarstraat 34</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9000 Gent</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 09 233 14 38</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E-mail: paradox@dementie.be</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Website: </a:t>
            </a:r>
            <a:r>
              <a:rPr lang="nl-BE" altLang="nl-BE" sz="1701" dirty="0">
                <a:solidFill>
                  <a:srgbClr val="085296"/>
                </a:solidFill>
                <a:latin typeface="Hind Light" panose="02000000000000000000" pitchFamily="2" charset="0"/>
                <a:cs typeface="Hind Light" panose="02000000000000000000" pitchFamily="2" charset="0"/>
                <a:hlinkClick r:id="rId2"/>
              </a:rPr>
              <a:t>www.dementie.be</a:t>
            </a:r>
            <a:endParaRPr lang="nl-BE" altLang="nl-BE" sz="1701"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Praatcafé Dementie</a:t>
            </a:r>
          </a:p>
          <a:p>
            <a:pPr defTabSz="864017" eaLnBrk="0" fontAlgn="base" hangingPunct="0">
              <a:spcBef>
                <a:spcPct val="0"/>
              </a:spcBef>
              <a:spcAft>
                <a:spcPct val="0"/>
              </a:spcAft>
            </a:pPr>
            <a:r>
              <a:rPr lang="nl-BE" altLang="nl-BE" sz="1701" dirty="0" err="1">
                <a:solidFill>
                  <a:srgbClr val="4475A1"/>
                </a:solidFill>
                <a:latin typeface="Hind Light" panose="02000000000000000000" pitchFamily="2" charset="0"/>
                <a:cs typeface="Hind Light" panose="02000000000000000000" pitchFamily="2" charset="0"/>
              </a:rPr>
              <a:t>Deinsbekestraat</a:t>
            </a:r>
            <a:r>
              <a:rPr lang="nl-BE" altLang="nl-BE" sz="1701" dirty="0">
                <a:solidFill>
                  <a:srgbClr val="4475A1"/>
                </a:solidFill>
                <a:latin typeface="Hind Light" panose="02000000000000000000" pitchFamily="2" charset="0"/>
                <a:cs typeface="Hind Light" panose="02000000000000000000" pitchFamily="2" charset="0"/>
              </a:rPr>
              <a:t> 23</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Tel: 09 364 56 95</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Mail: pcdzottegem@outlook.be</a:t>
            </a:r>
          </a:p>
          <a:p>
            <a:pPr defTabSz="864017" eaLnBrk="0" fontAlgn="base" hangingPunct="0">
              <a:spcBef>
                <a:spcPct val="0"/>
              </a:spcBef>
              <a:spcAft>
                <a:spcPct val="0"/>
              </a:spcAft>
            </a:pPr>
            <a:r>
              <a:rPr lang="nl-BE" altLang="nl-BE" sz="1701" u="sng" dirty="0">
                <a:solidFill>
                  <a:srgbClr val="4475A1"/>
                </a:solidFill>
                <a:latin typeface="Hind Light" panose="02000000000000000000" pitchFamily="2" charset="0"/>
                <a:cs typeface="Hind Light" panose="02000000000000000000" pitchFamily="2" charset="0"/>
                <a:hlinkClick r:id="rId3"/>
              </a:rPr>
              <a:t>www.praatcafedementie.be</a:t>
            </a:r>
            <a:endParaRPr lang="nl-BE" altLang="nl-BE" sz="1701" u="sng" dirty="0">
              <a:solidFill>
                <a:srgbClr val="4475A1"/>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endParaRPr lang="nl-BE" altLang="nl-BE" sz="1701" dirty="0">
              <a:solidFill>
                <a:srgbClr val="085296"/>
              </a:solidFill>
              <a:latin typeface="Hind Light" panose="02000000000000000000" pitchFamily="2" charset="0"/>
              <a:cs typeface="Hind Light" panose="02000000000000000000" pitchFamily="2" charset="0"/>
            </a:endParaRPr>
          </a:p>
        </p:txBody>
      </p:sp>
      <p:sp>
        <p:nvSpPr>
          <p:cNvPr id="4" name="Text Box 3">
            <a:extLst>
              <a:ext uri="{FF2B5EF4-FFF2-40B4-BE49-F238E27FC236}">
                <a16:creationId xmlns:a16="http://schemas.microsoft.com/office/drawing/2014/main" id="{B880949B-3EBA-4261-AB5F-4DB9FA0A94B1}"/>
              </a:ext>
            </a:extLst>
          </p:cNvPr>
          <p:cNvSpPr txBox="1">
            <a:spLocks noChangeArrowheads="1"/>
          </p:cNvSpPr>
          <p:nvPr/>
        </p:nvSpPr>
        <p:spPr bwMode="auto">
          <a:xfrm>
            <a:off x="3484644" y="4448944"/>
            <a:ext cx="3024000" cy="493152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Expertisecentrum</a:t>
            </a: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Dementie Vlaanderen vzw</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Pastoor Van De </a:t>
            </a:r>
            <a:r>
              <a:rPr lang="nl-BE" altLang="nl-BE" sz="1701" dirty="0" err="1">
                <a:solidFill>
                  <a:srgbClr val="085296"/>
                </a:solidFill>
                <a:latin typeface="Hind Light" panose="02000000000000000000" pitchFamily="2" charset="0"/>
                <a:cs typeface="Hind Light" panose="02000000000000000000" pitchFamily="2" charset="0"/>
              </a:rPr>
              <a:t>Wouwerstraat</a:t>
            </a:r>
            <a:r>
              <a:rPr lang="nl-BE" altLang="nl-BE" sz="1701" dirty="0">
                <a:solidFill>
                  <a:srgbClr val="085296"/>
                </a:solidFill>
                <a:latin typeface="Hind Light" panose="02000000000000000000" pitchFamily="2" charset="0"/>
                <a:cs typeface="Hind Light" panose="02000000000000000000" pitchFamily="2" charset="0"/>
              </a:rPr>
              <a:t> 2</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2600 Berchem</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03 609 56 14</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E-mail: info@dementie.be</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Website: </a:t>
            </a:r>
            <a:r>
              <a:rPr lang="nl-BE" sz="1700" u="sng" dirty="0">
                <a:latin typeface="Hind Light" panose="02000000000000000000" pitchFamily="2" charset="0"/>
                <a:cs typeface="Hind Light" panose="02000000000000000000" pitchFamily="2" charset="0"/>
                <a:hlinkClick r:id="rId2"/>
              </a:rPr>
              <a:t>www.dementie.be</a:t>
            </a:r>
            <a:endParaRPr lang="nl-BE" sz="1700" dirty="0">
              <a:latin typeface="Hind Light" panose="02000000000000000000" pitchFamily="2" charset="0"/>
              <a:cs typeface="Hind Light" panose="02000000000000000000" pitchFamily="2" charset="0"/>
            </a:endParaRPr>
          </a:p>
          <a:p>
            <a:pPr eaLnBrk="0" fontAlgn="base" hangingPunct="0">
              <a:spcBef>
                <a:spcPct val="0"/>
              </a:spcBef>
              <a:spcAft>
                <a:spcPct val="0"/>
              </a:spcAft>
            </a:pPr>
            <a:endParaRPr lang="nl-BE" altLang="nl-BE" sz="1701" b="1" dirty="0">
              <a:solidFill>
                <a:srgbClr val="4475A1"/>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Alzheimerliga Vlaanderen</a:t>
            </a:r>
          </a:p>
          <a:p>
            <a:pPr eaLnBrk="0" fontAlgn="base" hangingPunct="0">
              <a:spcBef>
                <a:spcPct val="0"/>
              </a:spcBef>
              <a:spcAft>
                <a:spcPct val="0"/>
              </a:spcAft>
            </a:pPr>
            <a:r>
              <a:rPr lang="nl-BE" altLang="nl-BE" sz="1701" dirty="0" err="1">
                <a:solidFill>
                  <a:srgbClr val="085296"/>
                </a:solidFill>
                <a:latin typeface="Hind Light" panose="02000000000000000000" pitchFamily="2" charset="0"/>
                <a:cs typeface="Hind Light" panose="02000000000000000000" pitchFamily="2" charset="0"/>
              </a:rPr>
              <a:t>Rubensstr</a:t>
            </a:r>
            <a:r>
              <a:rPr lang="nl-BE" altLang="nl-BE" sz="1701" dirty="0">
                <a:solidFill>
                  <a:srgbClr val="085296"/>
                </a:solidFill>
                <a:latin typeface="Hind Light" panose="02000000000000000000" pitchFamily="2" charset="0"/>
                <a:cs typeface="Hind Light" panose="02000000000000000000" pitchFamily="2" charset="0"/>
              </a:rPr>
              <a:t>. 104/4</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2300 Turnhout</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01 443 50 60</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E-mail: info@</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alzheimerliga.be</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www.alzheimerliga.be</a:t>
            </a:r>
          </a:p>
          <a:p>
            <a:pPr defTabSz="864017" eaLnBrk="0" fontAlgn="base" hangingPunct="0">
              <a:spcBef>
                <a:spcPct val="0"/>
              </a:spcBef>
              <a:spcAft>
                <a:spcPct val="0"/>
              </a:spcAft>
            </a:pPr>
            <a:endParaRPr lang="nl-BE" altLang="nl-BE" sz="1701"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b="1" dirty="0">
                <a:solidFill>
                  <a:srgbClr val="4475A1"/>
                </a:solidFill>
                <a:latin typeface="Hind Light" panose="02000000000000000000" pitchFamily="2" charset="0"/>
                <a:cs typeface="Hind Light" panose="02000000000000000000" pitchFamily="2" charset="0"/>
              </a:rPr>
              <a:t>De referentiepersoon dementie </a:t>
            </a:r>
            <a:r>
              <a:rPr lang="nl-BE" altLang="nl-BE" sz="1701" dirty="0">
                <a:solidFill>
                  <a:srgbClr val="085296"/>
                </a:solidFill>
                <a:latin typeface="Hind Light" panose="02000000000000000000" pitchFamily="2" charset="0"/>
                <a:cs typeface="Hind Light" panose="02000000000000000000" pitchFamily="2" charset="0"/>
              </a:rPr>
              <a:t>van de woonzorgcentra</a:t>
            </a:r>
          </a:p>
        </p:txBody>
      </p:sp>
    </p:spTree>
    <p:extLst>
      <p:ext uri="{BB962C8B-B14F-4D97-AF65-F5344CB8AC3E}">
        <p14:creationId xmlns:p14="http://schemas.microsoft.com/office/powerpoint/2010/main" val="29480694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160240"/>
          </a:xfrm>
        </p:spPr>
        <p:txBody>
          <a:bodyPr>
            <a:noAutofit/>
          </a:bodyPr>
          <a:lstStyle/>
          <a:p>
            <a:pPr algn="l" defTabSz="170082"/>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8.2.	Informatie en advies voor de mantelzorger van een persoon met dementie</a:t>
            </a:r>
          </a:p>
        </p:txBody>
      </p:sp>
      <p:sp>
        <p:nvSpPr>
          <p:cNvPr id="5" name="Text Box 2">
            <a:extLst>
              <a:ext uri="{FF2B5EF4-FFF2-40B4-BE49-F238E27FC236}">
                <a16:creationId xmlns:a16="http://schemas.microsoft.com/office/drawing/2014/main" id="{69A57340-8C41-4552-9458-5EDC97567F36}"/>
              </a:ext>
            </a:extLst>
          </p:cNvPr>
          <p:cNvSpPr txBox="1">
            <a:spLocks noChangeArrowheads="1"/>
          </p:cNvSpPr>
          <p:nvPr/>
        </p:nvSpPr>
        <p:spPr bwMode="auto">
          <a:xfrm>
            <a:off x="369000" y="4540188"/>
            <a:ext cx="6120000" cy="257305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4475A1"/>
                </a:solidFill>
                <a:latin typeface="Verdana" panose="020B0604030504040204" pitchFamily="34" charset="0"/>
              </a:rPr>
              <a:t>De referentiepersoon dementie </a:t>
            </a:r>
            <a:r>
              <a:rPr lang="nl-BE" altLang="nl-BE" sz="1701" dirty="0">
                <a:solidFill>
                  <a:srgbClr val="4475A1"/>
                </a:solidFill>
                <a:latin typeface="Verdana" panose="020B0604030504040204" pitchFamily="34" charset="0"/>
              </a:rPr>
              <a:t>van je ziekenfonds.</a:t>
            </a:r>
          </a:p>
          <a:p>
            <a:pPr defTabSz="864017" eaLnBrk="0" fontAlgn="base" hangingPunct="0">
              <a:spcBef>
                <a:spcPct val="0"/>
              </a:spcBef>
              <a:spcAft>
                <a:spcPct val="0"/>
              </a:spcAft>
            </a:pPr>
            <a:endParaRPr lang="nl-BE" altLang="nl-BE" sz="1701" dirty="0">
              <a:solidFill>
                <a:srgbClr val="4475A1"/>
              </a:solidFill>
              <a:latin typeface="Verdana" panose="020B0604030504040204" pitchFamily="34" charset="0"/>
            </a:endParaRPr>
          </a:p>
          <a:p>
            <a:pPr defTabSz="864017" eaLnBrk="0" fontAlgn="base" hangingPunct="0">
              <a:spcBef>
                <a:spcPct val="0"/>
              </a:spcBef>
              <a:spcAft>
                <a:spcPct val="0"/>
              </a:spcAft>
            </a:pPr>
            <a:endParaRPr lang="nl-BE" altLang="nl-BE" sz="1701" dirty="0">
              <a:solidFill>
                <a:srgbClr val="4475A1"/>
              </a:solidFill>
              <a:latin typeface="Verdana" panose="020B0604030504040204" pitchFamily="34" charset="0"/>
            </a:endParaRPr>
          </a:p>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Zorginformatiepunt (ZIP)</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Lokaal Dienstencentrum Egmont</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Arthur </a:t>
            </a:r>
            <a:r>
              <a:rPr lang="nl-BE" altLang="nl-BE" sz="1701" dirty="0" err="1">
                <a:solidFill>
                  <a:srgbClr val="085296"/>
                </a:solidFill>
                <a:latin typeface="Hind Light" panose="02000000000000000000" pitchFamily="2" charset="0"/>
                <a:cs typeface="Hind Light" panose="02000000000000000000" pitchFamily="2" charset="0"/>
              </a:rPr>
              <a:t>Gevaertlaan</a:t>
            </a:r>
            <a:r>
              <a:rPr lang="nl-BE" altLang="nl-BE" sz="1701" dirty="0">
                <a:solidFill>
                  <a:srgbClr val="085296"/>
                </a:solidFill>
                <a:latin typeface="Hind Light" panose="02000000000000000000" pitchFamily="2" charset="0"/>
                <a:cs typeface="Hind Light" panose="02000000000000000000" pitchFamily="2" charset="0"/>
              </a:rPr>
              <a:t> 23 (rechtover </a:t>
            </a:r>
            <a:r>
              <a:rPr lang="nl-BE" altLang="nl-BE" sz="1701" dirty="0" err="1">
                <a:solidFill>
                  <a:srgbClr val="085296"/>
                </a:solidFill>
                <a:latin typeface="Hind Light" panose="02000000000000000000" pitchFamily="2" charset="0"/>
                <a:cs typeface="Hind Light" panose="02000000000000000000" pitchFamily="2" charset="0"/>
              </a:rPr>
              <a:t>nr</a:t>
            </a:r>
            <a:r>
              <a:rPr lang="nl-BE" altLang="nl-BE" sz="1701" dirty="0">
                <a:solidFill>
                  <a:srgbClr val="085296"/>
                </a:solidFill>
                <a:latin typeface="Hind Light" panose="02000000000000000000" pitchFamily="2" charset="0"/>
                <a:cs typeface="Hind Light" panose="02000000000000000000" pitchFamily="2" charset="0"/>
              </a:rPr>
              <a:t> 9)</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09 364 56 95</a:t>
            </a:r>
          </a:p>
          <a:p>
            <a:pPr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ldcegmont@ocmw.zottegem.be</a:t>
            </a:r>
          </a:p>
        </p:txBody>
      </p:sp>
      <p:pic>
        <p:nvPicPr>
          <p:cNvPr id="34819" name="Picture 3">
            <a:extLst>
              <a:ext uri="{FF2B5EF4-FFF2-40B4-BE49-F238E27FC236}">
                <a16:creationId xmlns:a16="http://schemas.microsoft.com/office/drawing/2014/main" id="{5CDFF9B3-01CC-49F6-8934-AD1C98054D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7301" y="6537176"/>
            <a:ext cx="2991699" cy="302433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8561505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359063"/>
          </a:xfrm>
        </p:spPr>
        <p:txBody>
          <a:bodyPr>
            <a:noAutofit/>
          </a:bodyPr>
          <a:lstStyle/>
          <a:p>
            <a:pPr algn="l" defTabSz="170082"/>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8.3.	Informatie en advies voor de mantelzorger van een kankerpatiënt</a:t>
            </a:r>
          </a:p>
        </p:txBody>
      </p:sp>
      <p:sp>
        <p:nvSpPr>
          <p:cNvPr id="3" name="Text Box 2">
            <a:extLst>
              <a:ext uri="{FF2B5EF4-FFF2-40B4-BE49-F238E27FC236}">
                <a16:creationId xmlns:a16="http://schemas.microsoft.com/office/drawing/2014/main" id="{9355C923-76C9-4C52-9855-76F52B8D9577}"/>
              </a:ext>
            </a:extLst>
          </p:cNvPr>
          <p:cNvSpPr txBox="1">
            <a:spLocks noChangeArrowheads="1"/>
          </p:cNvSpPr>
          <p:nvPr/>
        </p:nvSpPr>
        <p:spPr bwMode="auto">
          <a:xfrm>
            <a:off x="548680" y="4592960"/>
            <a:ext cx="5343144" cy="187064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De kankerlijn</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0800 35 445</a:t>
            </a:r>
          </a:p>
          <a:p>
            <a:pPr defTabSz="864017" eaLnBrk="0" fontAlgn="base" hangingPunct="0">
              <a:spcBef>
                <a:spcPct val="0"/>
              </a:spcBef>
              <a:spcAft>
                <a:spcPct val="0"/>
              </a:spcAft>
            </a:pPr>
            <a:r>
              <a:rPr lang="nl-BE" altLang="nl-BE" sz="1701" u="sng" dirty="0">
                <a:solidFill>
                  <a:srgbClr val="0070C0"/>
                </a:solidFill>
                <a:latin typeface="Hind Light" panose="02000000000000000000" pitchFamily="2" charset="0"/>
                <a:cs typeface="Hind Light" panose="02000000000000000000" pitchFamily="2" charset="0"/>
              </a:rPr>
              <a:t>kankerlijn@komoptegenkanker.be</a:t>
            </a:r>
          </a:p>
          <a:p>
            <a:pPr defTabSz="864017" eaLnBrk="0" fontAlgn="base" hangingPunct="0">
              <a:spcBef>
                <a:spcPct val="0"/>
              </a:spcBef>
              <a:spcAft>
                <a:spcPct val="0"/>
              </a:spcAft>
            </a:pPr>
            <a:r>
              <a:rPr lang="nl-BE" altLang="nl-BE" sz="1701" u="sng" dirty="0">
                <a:solidFill>
                  <a:srgbClr val="0070C0"/>
                </a:solidFill>
                <a:latin typeface="Hind Light" panose="02000000000000000000" pitchFamily="2" charset="0"/>
                <a:cs typeface="Hind Light" panose="02000000000000000000" pitchFamily="2" charset="0"/>
              </a:rPr>
              <a:t>www.komoptegenkanker.be/kankerlijn</a:t>
            </a:r>
          </a:p>
          <a:p>
            <a:pPr defTabSz="864017" eaLnBrk="0" fontAlgn="base" hangingPunct="0">
              <a:spcBef>
                <a:spcPct val="0"/>
              </a:spcBef>
              <a:spcAft>
                <a:spcPct val="0"/>
              </a:spcAft>
            </a:pPr>
            <a:endParaRPr lang="nl-BE" altLang="nl-BE" sz="1701" u="sng" dirty="0">
              <a:solidFill>
                <a:srgbClr val="0070C0"/>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b="1" dirty="0">
                <a:solidFill>
                  <a:srgbClr val="0070C0"/>
                </a:solidFill>
                <a:latin typeface="Hind Light" panose="02000000000000000000" pitchFamily="2" charset="0"/>
                <a:cs typeface="Hind Light" panose="02000000000000000000" pitchFamily="2" charset="0"/>
              </a:rPr>
              <a:t>www.allesoverkanker.be</a:t>
            </a:r>
            <a:endParaRPr lang="nl-BE" altLang="nl-BE" sz="1701" dirty="0">
              <a:latin typeface="Hind Light" panose="02000000000000000000" pitchFamily="2" charset="0"/>
              <a:cs typeface="Hind Light" panose="02000000000000000000" pitchFamily="2" charset="0"/>
            </a:endParaRPr>
          </a:p>
        </p:txBody>
      </p:sp>
      <p:pic>
        <p:nvPicPr>
          <p:cNvPr id="35843" name="Picture 3" descr="Kom op tegen Kanker">
            <a:extLst>
              <a:ext uri="{FF2B5EF4-FFF2-40B4-BE49-F238E27FC236}">
                <a16:creationId xmlns:a16="http://schemas.microsoft.com/office/drawing/2014/main" id="{1AD700ED-7F85-4B46-8308-B02D478B0A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2521" y="6609184"/>
            <a:ext cx="4725479" cy="205012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156892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263586"/>
          </a:xfrm>
        </p:spPr>
        <p:txBody>
          <a:bodyPr>
            <a:noAutofit/>
          </a:bodyPr>
          <a:lstStyle/>
          <a:p>
            <a:pPr algn="l" defTabSz="170082"/>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8.4.	Ontmoeting en </a:t>
            </a:r>
            <a:r>
              <a:rPr lang="nl-BE" sz="4000" b="1" dirty="0" err="1">
                <a:solidFill>
                  <a:srgbClr val="002060"/>
                </a:solidFill>
                <a:latin typeface="Hind Medium" panose="02000000000000000000" pitchFamily="2" charset="0"/>
                <a:ea typeface="Verdana" panose="020B0604030504040204" pitchFamily="34" charset="0"/>
                <a:cs typeface="Hind Medium" panose="02000000000000000000" pitchFamily="2" charset="0"/>
              </a:rPr>
              <a:t>lotge</a:t>
            </a:r>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a:t>
            </a:r>
            <a:b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br>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					notencontact voor</a:t>
            </a:r>
            <a:b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br>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					mantelzorgers</a:t>
            </a:r>
          </a:p>
        </p:txBody>
      </p:sp>
      <p:sp>
        <p:nvSpPr>
          <p:cNvPr id="3" name="Text Box 2">
            <a:extLst>
              <a:ext uri="{FF2B5EF4-FFF2-40B4-BE49-F238E27FC236}">
                <a16:creationId xmlns:a16="http://schemas.microsoft.com/office/drawing/2014/main" id="{14901A34-ACE0-4C89-9D75-7913E68DE277}"/>
              </a:ext>
            </a:extLst>
          </p:cNvPr>
          <p:cNvSpPr txBox="1">
            <a:spLocks noChangeArrowheads="1"/>
          </p:cNvSpPr>
          <p:nvPr/>
        </p:nvSpPr>
        <p:spPr bwMode="auto">
          <a:xfrm>
            <a:off x="372938" y="3224808"/>
            <a:ext cx="6120000" cy="575380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Familiegroep Dementie</a:t>
            </a:r>
          </a:p>
          <a:p>
            <a:pPr defTabSz="864017" eaLnBrk="0" fontAlgn="base" hangingPunct="0">
              <a:spcBef>
                <a:spcPct val="0"/>
              </a:spcBef>
              <a:spcAft>
                <a:spcPct val="0"/>
              </a:spcAft>
            </a:pPr>
            <a:r>
              <a:rPr lang="nl-BE" altLang="nl-BE" sz="1701" dirty="0" err="1">
                <a:solidFill>
                  <a:srgbClr val="0070C0"/>
                </a:solidFill>
                <a:latin typeface="Hind Light" panose="02000000000000000000" pitchFamily="2" charset="0"/>
                <a:cs typeface="Hind Light" panose="02000000000000000000" pitchFamily="2" charset="0"/>
              </a:rPr>
              <a:t>Ism</a:t>
            </a:r>
            <a:r>
              <a:rPr lang="nl-BE" altLang="nl-BE" sz="1701" dirty="0">
                <a:solidFill>
                  <a:srgbClr val="0070C0"/>
                </a:solidFill>
                <a:latin typeface="Hind Light" panose="02000000000000000000" pitchFamily="2" charset="0"/>
                <a:cs typeface="Hind Light" panose="02000000000000000000" pitchFamily="2" charset="0"/>
              </a:rPr>
              <a:t> Alzheimer Liga</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Lokaal dienstencentrum Egmont</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Arthur </a:t>
            </a:r>
            <a:r>
              <a:rPr lang="nl-BE" altLang="nl-BE" sz="1701" dirty="0" err="1">
                <a:solidFill>
                  <a:srgbClr val="0070C0"/>
                </a:solidFill>
                <a:latin typeface="Hind Light" panose="02000000000000000000" pitchFamily="2" charset="0"/>
                <a:cs typeface="Hind Light" panose="02000000000000000000" pitchFamily="2" charset="0"/>
              </a:rPr>
              <a:t>Gevaertlaan</a:t>
            </a:r>
            <a:r>
              <a:rPr lang="nl-BE" altLang="nl-BE" sz="1701" dirty="0">
                <a:solidFill>
                  <a:srgbClr val="0070C0"/>
                </a:solidFill>
                <a:latin typeface="Hind Light" panose="02000000000000000000" pitchFamily="2" charset="0"/>
                <a:cs typeface="Hind Light" panose="02000000000000000000" pitchFamily="2" charset="0"/>
              </a:rPr>
              <a:t> 23 (rechtover </a:t>
            </a:r>
            <a:r>
              <a:rPr lang="nl-BE" altLang="nl-BE" sz="1701" dirty="0" err="1">
                <a:solidFill>
                  <a:srgbClr val="0070C0"/>
                </a:solidFill>
                <a:latin typeface="Hind Light" panose="02000000000000000000" pitchFamily="2" charset="0"/>
                <a:cs typeface="Hind Light" panose="02000000000000000000" pitchFamily="2" charset="0"/>
              </a:rPr>
              <a:t>nr</a:t>
            </a:r>
            <a:r>
              <a:rPr lang="nl-BE" altLang="nl-BE" sz="1701" dirty="0">
                <a:solidFill>
                  <a:srgbClr val="0070C0"/>
                </a:solidFill>
                <a:latin typeface="Hind Light" panose="02000000000000000000" pitchFamily="2" charset="0"/>
                <a:cs typeface="Hind Light" panose="02000000000000000000" pitchFamily="2" charset="0"/>
              </a:rPr>
              <a:t> 9)</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Tel: 09 364 56 95</a:t>
            </a:r>
          </a:p>
          <a:p>
            <a:pPr defTabSz="864017" eaLnBrk="0" fontAlgn="base" hangingPunct="0">
              <a:spcBef>
                <a:spcPct val="0"/>
              </a:spcBef>
              <a:spcAft>
                <a:spcPct val="0"/>
              </a:spcAft>
            </a:pPr>
            <a:r>
              <a:rPr lang="nl-BE" altLang="nl-BE" sz="1701" u="sng" dirty="0">
                <a:solidFill>
                  <a:srgbClr val="0070C0"/>
                </a:solidFill>
                <a:latin typeface="Hind Light" panose="02000000000000000000" pitchFamily="2" charset="0"/>
                <a:cs typeface="Hind Light" panose="02000000000000000000" pitchFamily="2" charset="0"/>
              </a:rPr>
              <a:t>ldcegmont@ocmw.zottegem.be</a:t>
            </a:r>
          </a:p>
          <a:p>
            <a:pPr defTabSz="864017" eaLnBrk="0" fontAlgn="base" hangingPunct="0">
              <a:spcBef>
                <a:spcPct val="0"/>
              </a:spcBef>
              <a:spcAft>
                <a:spcPct val="0"/>
              </a:spcAft>
            </a:pPr>
            <a:endParaRPr lang="nl-BE" altLang="nl-BE" sz="1701" u="sng" dirty="0">
              <a:solidFill>
                <a:srgbClr val="0070C0"/>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070C0"/>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070C0"/>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Praatcafé Dementie</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Tel: 09 364 56 95</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Mail: pcdzottegem@outlook.be</a:t>
            </a:r>
          </a:p>
          <a:p>
            <a:pPr defTabSz="864017" eaLnBrk="0" fontAlgn="base" hangingPunct="0">
              <a:spcBef>
                <a:spcPct val="0"/>
              </a:spcBef>
              <a:spcAft>
                <a:spcPct val="0"/>
              </a:spcAft>
            </a:pPr>
            <a:r>
              <a:rPr lang="nl-BE" altLang="nl-BE" sz="1701" u="sng" dirty="0">
                <a:solidFill>
                  <a:srgbClr val="4475A1"/>
                </a:solidFill>
                <a:latin typeface="Hind Light" panose="02000000000000000000" pitchFamily="2" charset="0"/>
                <a:cs typeface="Hind Light" panose="02000000000000000000" pitchFamily="2" charset="0"/>
                <a:hlinkClick r:id="rId3"/>
              </a:rPr>
              <a:t>www.praatcafedementie.be</a:t>
            </a:r>
            <a:endParaRPr lang="nl-BE" altLang="nl-BE" sz="1701" u="sng"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Zorgstem</a:t>
            </a:r>
            <a:endParaRPr lang="nl-BE" altLang="nl-BE" sz="1701" dirty="0">
              <a:solidFill>
                <a:srgbClr val="0070C0"/>
              </a:solidFill>
              <a:latin typeface="Hind Light" panose="02000000000000000000" pitchFamily="2" charset="0"/>
              <a:cs typeface="Hind Light" panose="02000000000000000000" pitchFamily="2" charset="0"/>
            </a:endParaRPr>
          </a:p>
          <a:p>
            <a:pPr lvl="0"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Lokaal dienstencentrum Egmont</a:t>
            </a:r>
          </a:p>
          <a:p>
            <a:pPr lvl="0"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Arthur </a:t>
            </a:r>
            <a:r>
              <a:rPr lang="nl-BE" altLang="nl-BE" sz="1701" dirty="0" err="1">
                <a:solidFill>
                  <a:srgbClr val="0070C0"/>
                </a:solidFill>
                <a:latin typeface="Hind Light" panose="02000000000000000000" pitchFamily="2" charset="0"/>
                <a:cs typeface="Hind Light" panose="02000000000000000000" pitchFamily="2" charset="0"/>
              </a:rPr>
              <a:t>Gevaertlaan</a:t>
            </a:r>
            <a:r>
              <a:rPr lang="nl-BE" altLang="nl-BE" sz="1701" dirty="0">
                <a:solidFill>
                  <a:srgbClr val="0070C0"/>
                </a:solidFill>
                <a:latin typeface="Hind Light" panose="02000000000000000000" pitchFamily="2" charset="0"/>
                <a:cs typeface="Hind Light" panose="02000000000000000000" pitchFamily="2" charset="0"/>
              </a:rPr>
              <a:t> 23 (rechtover </a:t>
            </a:r>
            <a:r>
              <a:rPr lang="nl-BE" altLang="nl-BE" sz="1701" dirty="0" err="1">
                <a:solidFill>
                  <a:srgbClr val="0070C0"/>
                </a:solidFill>
                <a:latin typeface="Hind Light" panose="02000000000000000000" pitchFamily="2" charset="0"/>
                <a:cs typeface="Hind Light" panose="02000000000000000000" pitchFamily="2" charset="0"/>
              </a:rPr>
              <a:t>nr</a:t>
            </a:r>
            <a:r>
              <a:rPr lang="nl-BE" altLang="nl-BE" sz="1701" dirty="0">
                <a:solidFill>
                  <a:srgbClr val="0070C0"/>
                </a:solidFill>
                <a:latin typeface="Hind Light" panose="02000000000000000000" pitchFamily="2" charset="0"/>
                <a:cs typeface="Hind Light" panose="02000000000000000000" pitchFamily="2" charset="0"/>
              </a:rPr>
              <a:t> 9)</a:t>
            </a:r>
          </a:p>
          <a:p>
            <a:pPr lvl="0"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9620 Zottegem</a:t>
            </a:r>
          </a:p>
          <a:p>
            <a:pPr lvl="0"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Tel: 09 364 56 95</a:t>
            </a:r>
          </a:p>
          <a:p>
            <a:pPr lvl="0" eaLnBrk="0" fontAlgn="base" hangingPunct="0">
              <a:spcBef>
                <a:spcPct val="0"/>
              </a:spcBef>
              <a:spcAft>
                <a:spcPct val="0"/>
              </a:spcAft>
            </a:pPr>
            <a:r>
              <a:rPr lang="nl-BE" altLang="nl-BE" sz="1701" u="sng" dirty="0">
                <a:solidFill>
                  <a:srgbClr val="0070C0"/>
                </a:solidFill>
                <a:latin typeface="Hind Light" panose="02000000000000000000" pitchFamily="2" charset="0"/>
                <a:cs typeface="Hind Light" panose="02000000000000000000" pitchFamily="2" charset="0"/>
              </a:rPr>
              <a:t>ldcegmont@ocmw.zottegem.be</a:t>
            </a:r>
          </a:p>
        </p:txBody>
      </p:sp>
      <p:pic>
        <p:nvPicPr>
          <p:cNvPr id="36868" name="Picture 4">
            <a:extLst>
              <a:ext uri="{FF2B5EF4-FFF2-40B4-BE49-F238E27FC236}">
                <a16:creationId xmlns:a16="http://schemas.microsoft.com/office/drawing/2014/main" id="{17EA6389-63DB-43C7-80F8-F3A6BE0603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8282" y="5486124"/>
            <a:ext cx="2484656" cy="129614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Afbeelding 5" descr="Afbeelding met bloem&#10;&#10;Automatisch gegenereerde beschrijving">
            <a:extLst>
              <a:ext uri="{FF2B5EF4-FFF2-40B4-BE49-F238E27FC236}">
                <a16:creationId xmlns:a16="http://schemas.microsoft.com/office/drawing/2014/main" id="{02A3E286-0892-47F3-B856-9FB9ED015B7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66540" y="7545288"/>
            <a:ext cx="1185402" cy="1178641"/>
          </a:xfrm>
          <a:prstGeom prst="rect">
            <a:avLst/>
          </a:prstGeom>
        </p:spPr>
      </p:pic>
    </p:spTree>
    <p:extLst>
      <p:ext uri="{BB962C8B-B14F-4D97-AF65-F5344CB8AC3E}">
        <p14:creationId xmlns:p14="http://schemas.microsoft.com/office/powerpoint/2010/main" val="3406866660"/>
      </p:ext>
    </p:extLst>
  </p:cSld>
  <p:clrMapOvr>
    <a:overrideClrMapping bg1="lt1" tx1="dk1" bg2="lt2" tx2="dk2" accent1="accent1" accent2="accent2" accent3="accent3" accent4="accent4" accent5="accent5" accent6="accent6" hlink="hlink" folHlink="folHlink"/>
  </p:clrMapOvr>
</p:sld>
</file>

<file path=ppt/slides/slide4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232248"/>
          </a:xfrm>
        </p:spPr>
        <p:txBody>
          <a:bodyPr>
            <a:noAutofit/>
          </a:bodyPr>
          <a:lstStyle/>
          <a:p>
            <a:pPr algn="l" defTabSz="170082"/>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8.4.	Ontmoeting en </a:t>
            </a:r>
            <a:r>
              <a:rPr lang="nl-BE" sz="4000" b="1" dirty="0" err="1">
                <a:solidFill>
                  <a:srgbClr val="002060"/>
                </a:solidFill>
                <a:latin typeface="Hind Medium" panose="02000000000000000000" pitchFamily="2" charset="0"/>
                <a:ea typeface="Verdana" panose="020B0604030504040204" pitchFamily="34" charset="0"/>
                <a:cs typeface="Hind Medium" panose="02000000000000000000" pitchFamily="2" charset="0"/>
              </a:rPr>
              <a:t>lotge</a:t>
            </a:r>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a:t>
            </a:r>
            <a:b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br>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					notencontact voor</a:t>
            </a:r>
            <a:b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br>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					mantelzorgers</a:t>
            </a:r>
          </a:p>
        </p:txBody>
      </p:sp>
      <p:sp>
        <p:nvSpPr>
          <p:cNvPr id="5" name="Text Box 2">
            <a:extLst>
              <a:ext uri="{FF2B5EF4-FFF2-40B4-BE49-F238E27FC236}">
                <a16:creationId xmlns:a16="http://schemas.microsoft.com/office/drawing/2014/main" id="{5B17B93D-F14F-49F5-9572-8399CB5AD800}"/>
              </a:ext>
            </a:extLst>
          </p:cNvPr>
          <p:cNvSpPr txBox="1">
            <a:spLocks noChangeArrowheads="1"/>
          </p:cNvSpPr>
          <p:nvPr/>
        </p:nvSpPr>
        <p:spPr bwMode="auto">
          <a:xfrm>
            <a:off x="594062" y="3968559"/>
            <a:ext cx="5894938" cy="248417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4475A1"/>
                </a:solidFill>
                <a:latin typeface="Hind Light" panose="02000000000000000000" pitchFamily="2" charset="0"/>
                <a:cs typeface="Hind Light" panose="02000000000000000000" pitchFamily="2" charset="0"/>
              </a:rPr>
              <a:t>Koffieochtenden voor personen met kanker en hun naasten</a:t>
            </a:r>
          </a:p>
          <a:p>
            <a:pPr defTabSz="864017" eaLnBrk="0" fontAlgn="base" hangingPunct="0">
              <a:spcBef>
                <a:spcPct val="0"/>
              </a:spcBef>
              <a:spcAft>
                <a:spcPct val="0"/>
              </a:spcAft>
            </a:pPr>
            <a:endParaRPr lang="nl-BE" altLang="nl-BE" sz="1701" b="1"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1ste donderdag van de maand</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Lokaal dienstencentrum Egmont</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Arthur </a:t>
            </a:r>
            <a:r>
              <a:rPr lang="nl-BE" altLang="nl-BE" sz="1701" dirty="0" err="1">
                <a:solidFill>
                  <a:srgbClr val="4475A1"/>
                </a:solidFill>
                <a:latin typeface="Hind Light" panose="02000000000000000000" pitchFamily="2" charset="0"/>
                <a:cs typeface="Hind Light" panose="02000000000000000000" pitchFamily="2" charset="0"/>
              </a:rPr>
              <a:t>Gevaertlaan</a:t>
            </a:r>
            <a:r>
              <a:rPr lang="nl-BE" altLang="nl-BE" sz="1701" dirty="0">
                <a:solidFill>
                  <a:srgbClr val="4475A1"/>
                </a:solidFill>
                <a:latin typeface="Hind Light" panose="02000000000000000000" pitchFamily="2" charset="0"/>
                <a:cs typeface="Hind Light" panose="02000000000000000000" pitchFamily="2" charset="0"/>
              </a:rPr>
              <a:t> 23 (rechtover </a:t>
            </a:r>
            <a:r>
              <a:rPr lang="nl-BE" altLang="nl-BE" sz="1701" dirty="0" err="1">
                <a:solidFill>
                  <a:srgbClr val="4475A1"/>
                </a:solidFill>
                <a:latin typeface="Hind Light" panose="02000000000000000000" pitchFamily="2" charset="0"/>
                <a:cs typeface="Hind Light" panose="02000000000000000000" pitchFamily="2" charset="0"/>
              </a:rPr>
              <a:t>nr</a:t>
            </a:r>
            <a:r>
              <a:rPr lang="nl-BE" altLang="nl-BE" sz="1701" dirty="0">
                <a:solidFill>
                  <a:srgbClr val="4475A1"/>
                </a:solidFill>
                <a:latin typeface="Hind Light" panose="02000000000000000000" pitchFamily="2" charset="0"/>
                <a:cs typeface="Hind Light" panose="02000000000000000000" pitchFamily="2" charset="0"/>
              </a:rPr>
              <a:t> 9)</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Tel: 09 365 56 95</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ldcegmont@ocmw.zottegem.be</a:t>
            </a:r>
          </a:p>
        </p:txBody>
      </p:sp>
      <p:pic>
        <p:nvPicPr>
          <p:cNvPr id="37891" name="Picture 3" descr="Kom op tegen Kanker">
            <a:extLst>
              <a:ext uri="{FF2B5EF4-FFF2-40B4-BE49-F238E27FC236}">
                <a16:creationId xmlns:a16="http://schemas.microsoft.com/office/drawing/2014/main" id="{E5743CFC-FCC5-47BB-A82D-03DE264C9DE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33056" y="5781192"/>
            <a:ext cx="2737574" cy="118803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7892" name="Picture 4">
            <a:extLst>
              <a:ext uri="{FF2B5EF4-FFF2-40B4-BE49-F238E27FC236}">
                <a16:creationId xmlns:a16="http://schemas.microsoft.com/office/drawing/2014/main" id="{BF4AD96B-38EB-4D4E-A31C-023D8D1B95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3056" y="5493184"/>
            <a:ext cx="1198532" cy="57601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Text Box 3">
            <a:extLst>
              <a:ext uri="{FF2B5EF4-FFF2-40B4-BE49-F238E27FC236}">
                <a16:creationId xmlns:a16="http://schemas.microsoft.com/office/drawing/2014/main" id="{5ADFB986-6E62-4D61-B36B-0895BBE921AE}"/>
              </a:ext>
            </a:extLst>
          </p:cNvPr>
          <p:cNvSpPr txBox="1">
            <a:spLocks noChangeArrowheads="1"/>
          </p:cNvSpPr>
          <p:nvPr/>
        </p:nvSpPr>
        <p:spPr bwMode="auto">
          <a:xfrm>
            <a:off x="594062" y="6983858"/>
            <a:ext cx="2880000" cy="194707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err="1">
                <a:solidFill>
                  <a:srgbClr val="00B0F0"/>
                </a:solidFill>
                <a:latin typeface="Hind Light"/>
                <a:ea typeface="Verdana" panose="020B0604030504040204" pitchFamily="34" charset="0"/>
                <a:cs typeface="Verdana" panose="020B0604030504040204" pitchFamily="34" charset="0"/>
              </a:rPr>
              <a:t>Similes</a:t>
            </a:r>
            <a:endParaRPr lang="nl-BE" altLang="nl-BE" sz="1701" b="1" dirty="0">
              <a:solidFill>
                <a:srgbClr val="00B0F0"/>
              </a:solidFill>
              <a:latin typeface="Hind Light"/>
              <a:ea typeface="Verdana" panose="020B0604030504040204" pitchFamily="34" charset="0"/>
              <a:cs typeface="Verdana" panose="020B0604030504040204" pitchFamily="34" charset="0"/>
            </a:endParaRP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Federatie </a:t>
            </a:r>
            <a:r>
              <a:rPr lang="nl-BE" altLang="nl-BE" sz="1701" dirty="0" err="1">
                <a:solidFill>
                  <a:srgbClr val="4475A1"/>
                </a:solidFill>
                <a:latin typeface="Hind Light" panose="02000000000000000000" pitchFamily="2" charset="0"/>
                <a:cs typeface="Hind Light" panose="02000000000000000000" pitchFamily="2" charset="0"/>
              </a:rPr>
              <a:t>Similes</a:t>
            </a:r>
            <a:r>
              <a:rPr lang="nl-BE" altLang="nl-BE" sz="1701" dirty="0">
                <a:solidFill>
                  <a:srgbClr val="4475A1"/>
                </a:solidFill>
                <a:latin typeface="Hind Light" panose="02000000000000000000" pitchFamily="2" charset="0"/>
                <a:cs typeface="Hind Light" panose="02000000000000000000" pitchFamily="2" charset="0"/>
              </a:rPr>
              <a:t> </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Groeneweg 151</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3001 Leuven</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Tel: 016 24 42 01</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info@similes.be</a:t>
            </a:r>
          </a:p>
          <a:p>
            <a:pPr defTabSz="864017" eaLnBrk="0" fontAlgn="base" hangingPunct="0">
              <a:spcBef>
                <a:spcPct val="0"/>
              </a:spcBef>
              <a:spcAft>
                <a:spcPct val="0"/>
              </a:spcAft>
            </a:pPr>
            <a:r>
              <a:rPr lang="nl-BE" altLang="nl-BE" sz="1701" u="sng" dirty="0">
                <a:solidFill>
                  <a:srgbClr val="4475A1"/>
                </a:solidFill>
                <a:latin typeface="Hind Light" panose="02000000000000000000" pitchFamily="2" charset="0"/>
                <a:cs typeface="Hind Light" panose="02000000000000000000" pitchFamily="2" charset="0"/>
              </a:rPr>
              <a:t>www.nl.similes.be</a:t>
            </a:r>
            <a:endParaRPr lang="nl-BE" altLang="nl-BE" sz="1701" dirty="0">
              <a:latin typeface="Hind Light" panose="02000000000000000000" pitchFamily="2" charset="0"/>
              <a:cs typeface="Hind Light" panose="02000000000000000000" pitchFamily="2" charset="0"/>
            </a:endParaRPr>
          </a:p>
        </p:txBody>
      </p:sp>
      <p:pic>
        <p:nvPicPr>
          <p:cNvPr id="36869" name="Picture 5">
            <a:extLst>
              <a:ext uri="{FF2B5EF4-FFF2-40B4-BE49-F238E27FC236}">
                <a16:creationId xmlns:a16="http://schemas.microsoft.com/office/drawing/2014/main" id="{103C000F-DEFA-467F-BB29-9B7299198EA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9249" y="7206625"/>
            <a:ext cx="2344564" cy="15015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4061013179"/>
      </p:ext>
    </p:extLst>
  </p:cSld>
  <p:clrMapOvr>
    <a:overrideClrMapping bg1="lt1" tx1="dk1" bg2="lt2" tx2="dk2" accent1="accent1" accent2="accent2" accent3="accent3" accent4="accent4" accent5="accent5" accent6="accent6" hlink="hlink" folHlink="folHlink"/>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88232"/>
          </a:xfrm>
        </p:spPr>
        <p:txBody>
          <a:bodyPr>
            <a:normAutofit/>
          </a:bodyPr>
          <a:lstStyle/>
          <a:p>
            <a:pPr algn="l" defTabSz="170082"/>
            <a:r>
              <a:rPr lang="nl-BE" sz="4000" dirty="0">
                <a:latin typeface="Hind Medium" panose="02000000000000000000" pitchFamily="2" charset="0"/>
                <a:cs typeface="Hind Medium" panose="02000000000000000000" pitchFamily="2" charset="0"/>
              </a:rPr>
              <a:t>9.	Respijtzorg</a:t>
            </a:r>
          </a:p>
        </p:txBody>
      </p:sp>
      <p:sp>
        <p:nvSpPr>
          <p:cNvPr id="3" name="Text Box 2">
            <a:extLst>
              <a:ext uri="{FF2B5EF4-FFF2-40B4-BE49-F238E27FC236}">
                <a16:creationId xmlns:a16="http://schemas.microsoft.com/office/drawing/2014/main" id="{D5A3719B-489E-4935-B655-5869EE765B18}"/>
              </a:ext>
            </a:extLst>
          </p:cNvPr>
          <p:cNvSpPr txBox="1">
            <a:spLocks noChangeArrowheads="1"/>
          </p:cNvSpPr>
          <p:nvPr/>
        </p:nvSpPr>
        <p:spPr bwMode="auto">
          <a:xfrm>
            <a:off x="369000" y="5241032"/>
            <a:ext cx="6120000" cy="306184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Je mantelzorger heeft nu en dan ook nood aan een rustpauze. Dan kun jij beroep doen op een </a:t>
            </a:r>
            <a:r>
              <a:rPr lang="nl-BE" altLang="nl-BE" sz="1701" b="1" dirty="0">
                <a:solidFill>
                  <a:srgbClr val="0070C0"/>
                </a:solidFill>
                <a:latin typeface="Hind Light" panose="02000000000000000000" pitchFamily="2" charset="0"/>
                <a:cs typeface="Hind Light" panose="02000000000000000000" pitchFamily="2" charset="0"/>
              </a:rPr>
              <a:t>dienst voor oppashulp aan huis.</a:t>
            </a:r>
          </a:p>
          <a:p>
            <a:pPr algn="just"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Een vrijwilliger houdt je gezelschap, doet met jou een wandeling. Jullie kunnen ook samen boodschappen doen.</a:t>
            </a:r>
          </a:p>
          <a:p>
            <a:pPr algn="just" defTabSz="864017" eaLnBrk="0" fontAlgn="base" hangingPunct="0">
              <a:spcBef>
                <a:spcPct val="0"/>
              </a:spcBef>
              <a:spcAft>
                <a:spcPct val="0"/>
              </a:spcAft>
            </a:pPr>
            <a:endParaRPr lang="nl-BE" altLang="nl-BE" sz="1701" dirty="0">
              <a:solidFill>
                <a:srgbClr val="0070C0"/>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Heb je zin om een of meerdere keren per week deel te nemen aan een boeiende activiteit ? Ben je op zoek naar nieuwe sociale contacten? Dan kan je terecht in </a:t>
            </a:r>
            <a:r>
              <a:rPr lang="nl-BE" altLang="nl-BE" sz="1701" b="1" dirty="0">
                <a:solidFill>
                  <a:srgbClr val="0070C0"/>
                </a:solidFill>
                <a:latin typeface="Hind Light" panose="02000000000000000000" pitchFamily="2" charset="0"/>
                <a:cs typeface="Hind Light" panose="02000000000000000000" pitchFamily="2" charset="0"/>
              </a:rPr>
              <a:t>een </a:t>
            </a:r>
            <a:r>
              <a:rPr lang="nl-BE" altLang="nl-BE" sz="1701" b="1" dirty="0" err="1">
                <a:solidFill>
                  <a:srgbClr val="0070C0"/>
                </a:solidFill>
                <a:latin typeface="Hind Light" panose="02000000000000000000" pitchFamily="2" charset="0"/>
                <a:cs typeface="Hind Light" panose="02000000000000000000" pitchFamily="2" charset="0"/>
              </a:rPr>
              <a:t>dagverzorgingscentrum</a:t>
            </a:r>
            <a:r>
              <a:rPr lang="nl-BE" altLang="nl-BE" sz="1701" b="1" dirty="0">
                <a:solidFill>
                  <a:srgbClr val="0070C0"/>
                </a:solidFill>
                <a:latin typeface="Hind Light" panose="02000000000000000000" pitchFamily="2" charset="0"/>
                <a:cs typeface="Hind Light" panose="02000000000000000000" pitchFamily="2" charset="0"/>
              </a:rPr>
              <a:t>.</a:t>
            </a:r>
          </a:p>
          <a:p>
            <a:pPr algn="just" defTabSz="864017" eaLnBrk="0" fontAlgn="base" hangingPunct="0">
              <a:spcBef>
                <a:spcPct val="0"/>
              </a:spcBef>
              <a:spcAft>
                <a:spcPct val="0"/>
              </a:spcAft>
            </a:pPr>
            <a:endParaRPr lang="nl-BE" altLang="nl-BE" sz="1701" b="1" dirty="0">
              <a:solidFill>
                <a:srgbClr val="0070C0"/>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Tijdens de vakantie van je mantelzorgers kun je een plaatsje reserveren in </a:t>
            </a:r>
            <a:r>
              <a:rPr lang="nl-BE" altLang="nl-BE" sz="1701" b="1" dirty="0">
                <a:solidFill>
                  <a:srgbClr val="0070C0"/>
                </a:solidFill>
                <a:latin typeface="Hind Light" panose="02000000000000000000" pitchFamily="2" charset="0"/>
                <a:cs typeface="Hind Light" panose="02000000000000000000" pitchFamily="2" charset="0"/>
              </a:rPr>
              <a:t>het kortverblijf.</a:t>
            </a:r>
            <a:endParaRPr lang="nl-BE" altLang="nl-BE" sz="1701" dirty="0">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10531200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88232"/>
          </a:xfrm>
        </p:spPr>
        <p:txBody>
          <a:bodyPr>
            <a:normAutofit/>
          </a:bodyPr>
          <a:lstStyle/>
          <a:p>
            <a:pPr algn="l" defTabSz="170082"/>
            <a:r>
              <a:rPr lang="nl-BE" sz="4000" dirty="0">
                <a:latin typeface="Hind Medium" panose="02000000000000000000" pitchFamily="2" charset="0"/>
                <a:cs typeface="Hind Medium" panose="02000000000000000000" pitchFamily="2" charset="0"/>
              </a:rPr>
              <a:t>9.1. Diensten oppashulp</a:t>
            </a:r>
          </a:p>
        </p:txBody>
      </p:sp>
      <p:sp>
        <p:nvSpPr>
          <p:cNvPr id="4" name="Text Box 2">
            <a:extLst>
              <a:ext uri="{FF2B5EF4-FFF2-40B4-BE49-F238E27FC236}">
                <a16:creationId xmlns:a16="http://schemas.microsoft.com/office/drawing/2014/main" id="{6548E421-3340-46E4-B98A-B196A0A335E5}"/>
              </a:ext>
            </a:extLst>
          </p:cNvPr>
          <p:cNvSpPr txBox="1">
            <a:spLocks noChangeArrowheads="1"/>
          </p:cNvSpPr>
          <p:nvPr/>
        </p:nvSpPr>
        <p:spPr bwMode="auto">
          <a:xfrm>
            <a:off x="485838" y="3524142"/>
            <a:ext cx="3085584" cy="479790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Ouderengezelschapsdienst Wijkwerken</a:t>
            </a:r>
          </a:p>
          <a:p>
            <a:pPr defTabSz="864017" eaLnBrk="0" fontAlgn="base" hangingPunct="0">
              <a:spcBef>
                <a:spcPct val="0"/>
              </a:spcBef>
              <a:spcAft>
                <a:spcPct val="0"/>
              </a:spcAft>
            </a:pPr>
            <a:r>
              <a:rPr lang="nl-BE" altLang="nl-BE" sz="1701" dirty="0" err="1">
                <a:solidFill>
                  <a:srgbClr val="4475A1"/>
                </a:solidFill>
                <a:latin typeface="Hind Light" panose="02000000000000000000" pitchFamily="2" charset="0"/>
                <a:cs typeface="Hind Light" panose="02000000000000000000" pitchFamily="2" charset="0"/>
              </a:rPr>
              <a:t>Deinsbekestraat</a:t>
            </a:r>
            <a:r>
              <a:rPr lang="nl-BE" altLang="nl-BE" sz="1701" dirty="0">
                <a:solidFill>
                  <a:srgbClr val="4475A1"/>
                </a:solidFill>
                <a:latin typeface="Hind Light" panose="02000000000000000000" pitchFamily="2" charset="0"/>
                <a:cs typeface="Hind Light" panose="02000000000000000000" pitchFamily="2" charset="0"/>
              </a:rPr>
              <a:t> 23</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Tel: 0474 74 85 13</a:t>
            </a:r>
          </a:p>
          <a:p>
            <a:pPr defTabSz="170082" eaLnBrk="0" fontAlgn="base" hangingPunct="0">
              <a:spcBef>
                <a:spcPct val="0"/>
              </a:spcBef>
              <a:spcAft>
                <a:spcPts val="189"/>
              </a:spcAft>
            </a:pPr>
            <a:r>
              <a:rPr lang="nl-BE" altLang="nl-BE" sz="1701" dirty="0">
                <a:solidFill>
                  <a:srgbClr val="4475A1"/>
                </a:solidFill>
                <a:latin typeface="Hind Light" panose="02000000000000000000" pitchFamily="2" charset="0"/>
                <a:cs typeface="Hind Light" panose="02000000000000000000" pitchFamily="2" charset="0"/>
                <a:hlinkClick r:id="rId2"/>
              </a:rPr>
              <a:t>wijkwerken@zottegem.be</a:t>
            </a:r>
            <a:endParaRPr lang="nl-BE" altLang="nl-BE" sz="1701" dirty="0">
              <a:solidFill>
                <a:srgbClr val="4475A1"/>
              </a:solidFill>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endParaRPr lang="nl-BE" altLang="nl-BE" sz="1701" dirty="0">
              <a:solidFill>
                <a:srgbClr val="4475A1"/>
              </a:solidFill>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endParaRPr lang="nl-BE" altLang="nl-BE" sz="1701" dirty="0">
              <a:solidFill>
                <a:srgbClr val="4475A1"/>
              </a:solidFill>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endParaRPr lang="nl-BE" altLang="nl-BE" sz="1701" dirty="0">
              <a:solidFill>
                <a:srgbClr val="4475A1"/>
              </a:solidFill>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endParaRPr lang="nl-BE" altLang="nl-BE" sz="1701" dirty="0">
              <a:solidFill>
                <a:srgbClr val="4475A1"/>
              </a:solidFill>
              <a:latin typeface="Hind Light" panose="02000000000000000000" pitchFamily="2" charset="0"/>
              <a:cs typeface="Hind Light" panose="02000000000000000000" pitchFamily="2" charset="0"/>
            </a:endParaRPr>
          </a:p>
          <a:p>
            <a:pPr defTabSz="170082" eaLnBrk="0" fontAlgn="base" hangingPunct="0">
              <a:spcBef>
                <a:spcPct val="0"/>
              </a:spcBef>
              <a:spcAft>
                <a:spcPts val="189"/>
              </a:spcAft>
            </a:pPr>
            <a:br>
              <a:rPr lang="nl-BE" altLang="nl-BE" sz="1701" dirty="0">
                <a:solidFill>
                  <a:srgbClr val="4475A1"/>
                </a:solidFill>
                <a:latin typeface="Hind Light" panose="02000000000000000000" pitchFamily="2" charset="0"/>
                <a:cs typeface="Hind Light" panose="02000000000000000000" pitchFamily="2" charset="0"/>
              </a:rPr>
            </a:br>
            <a:r>
              <a:rPr lang="nl-BE" altLang="nl-BE" sz="1701" b="1" dirty="0">
                <a:solidFill>
                  <a:srgbClr val="00B0F0"/>
                </a:solidFill>
                <a:latin typeface="Hind Light"/>
                <a:ea typeface="Verdana" panose="020B0604030504040204" pitchFamily="34" charset="0"/>
                <a:cs typeface="Verdana" panose="020B0604030504040204" pitchFamily="34" charset="0"/>
              </a:rPr>
              <a:t>i-mens</a:t>
            </a:r>
          </a:p>
          <a:p>
            <a:pPr defTabSz="170082" eaLnBrk="0" fontAlgn="base" hangingPunct="0">
              <a:spcBef>
                <a:spcPct val="0"/>
              </a:spcBef>
              <a:spcAft>
                <a:spcPts val="189"/>
              </a:spcAft>
            </a:pPr>
            <a:r>
              <a:rPr lang="nl-BE" altLang="nl-BE" sz="1701" dirty="0">
                <a:solidFill>
                  <a:srgbClr val="085296"/>
                </a:solidFill>
                <a:latin typeface="Hind Light" panose="02000000000000000000" pitchFamily="2" charset="0"/>
                <a:cs typeface="Hind Light" panose="02000000000000000000" pitchFamily="2" charset="0"/>
              </a:rPr>
              <a:t>Tel: 078 15 25 35</a:t>
            </a:r>
          </a:p>
          <a:p>
            <a:pPr defTabSz="170082" eaLnBrk="0" fontAlgn="base" hangingPunct="0">
              <a:spcBef>
                <a:spcPct val="0"/>
              </a:spcBef>
              <a:spcAft>
                <a:spcPts val="189"/>
              </a:spcAft>
            </a:pPr>
            <a:r>
              <a:rPr lang="nl-BE" altLang="nl-BE" sz="1701" u="sng" dirty="0">
                <a:solidFill>
                  <a:srgbClr val="085296"/>
                </a:solidFill>
                <a:latin typeface="Hind Light" panose="02000000000000000000" pitchFamily="2" charset="0"/>
                <a:cs typeface="Hind Light" panose="02000000000000000000" pitchFamily="2" charset="0"/>
                <a:hlinkClick r:id="rId3"/>
              </a:rPr>
              <a:t>www.i-mens.be</a:t>
            </a: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solidFill>
                <a:srgbClr val="4475A1"/>
              </a:solidFill>
              <a:latin typeface="Hind Light" panose="02000000000000000000" pitchFamily="2" charset="0"/>
              <a:cs typeface="Hind Light" panose="02000000000000000000" pitchFamily="2" charset="0"/>
            </a:endParaRPr>
          </a:p>
        </p:txBody>
      </p:sp>
      <p:sp>
        <p:nvSpPr>
          <p:cNvPr id="5" name="Text Box 3">
            <a:extLst>
              <a:ext uri="{FF2B5EF4-FFF2-40B4-BE49-F238E27FC236}">
                <a16:creationId xmlns:a16="http://schemas.microsoft.com/office/drawing/2014/main" id="{28E8006D-22A4-4912-9C52-4269C3CB63FC}"/>
              </a:ext>
            </a:extLst>
          </p:cNvPr>
          <p:cNvSpPr txBox="1">
            <a:spLocks noChangeArrowheads="1"/>
          </p:cNvSpPr>
          <p:nvPr/>
        </p:nvSpPr>
        <p:spPr bwMode="auto">
          <a:xfrm>
            <a:off x="3882756" y="5228531"/>
            <a:ext cx="2760075" cy="10206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Thuisoppas </a:t>
            </a:r>
            <a:r>
              <a:rPr lang="nl-BE" altLang="nl-BE" sz="1701" b="1" dirty="0" err="1">
                <a:solidFill>
                  <a:srgbClr val="00B0F0"/>
                </a:solidFill>
                <a:latin typeface="Hind Light"/>
                <a:ea typeface="Verdana" panose="020B0604030504040204" pitchFamily="34" charset="0"/>
                <a:cs typeface="Verdana" panose="020B0604030504040204" pitchFamily="34" charset="0"/>
              </a:rPr>
              <a:t>Helan</a:t>
            </a:r>
            <a:endParaRPr lang="nl-BE" altLang="nl-BE" sz="1701" b="1" dirty="0">
              <a:solidFill>
                <a:srgbClr val="00B0F0"/>
              </a:solidFill>
              <a:latin typeface="Hind Light"/>
              <a:ea typeface="Verdana" panose="020B0604030504040204" pitchFamily="34" charset="0"/>
              <a:cs typeface="Verdana" panose="020B0604030504040204" pitchFamily="34" charset="0"/>
            </a:endParaRP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Tel: 05 360 51 45</a:t>
            </a:r>
          </a:p>
          <a:p>
            <a:pPr defTabSz="864017" eaLnBrk="0" fontAlgn="base" hangingPunct="0">
              <a:spcBef>
                <a:spcPct val="0"/>
              </a:spcBef>
              <a:spcAft>
                <a:spcPct val="0"/>
              </a:spcAft>
            </a:pPr>
            <a:r>
              <a:rPr lang="nl-BE" altLang="nl-BE" sz="1701" u="sng" dirty="0">
                <a:solidFill>
                  <a:srgbClr val="4475A1"/>
                </a:solidFill>
                <a:latin typeface="Hind Light" panose="02000000000000000000" pitchFamily="2" charset="0"/>
                <a:cs typeface="Hind Light" panose="02000000000000000000" pitchFamily="2" charset="0"/>
              </a:rPr>
              <a:t>www.helan.be</a:t>
            </a:r>
            <a:endParaRPr lang="nl-BE" altLang="nl-BE" sz="1701" dirty="0">
              <a:latin typeface="Hind Light" panose="02000000000000000000" pitchFamily="2" charset="0"/>
              <a:cs typeface="Hind Light" panose="02000000000000000000" pitchFamily="2" charset="0"/>
            </a:endParaRPr>
          </a:p>
        </p:txBody>
      </p:sp>
      <p:pic>
        <p:nvPicPr>
          <p:cNvPr id="1026" name="Picture 2" descr="Oppashulp door vrijwilligers | i-mens.be">
            <a:extLst>
              <a:ext uri="{FF2B5EF4-FFF2-40B4-BE49-F238E27FC236}">
                <a16:creationId xmlns:a16="http://schemas.microsoft.com/office/drawing/2014/main" id="{E79B8979-A6A0-6C72-DFE9-037116E509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92896" y="7237162"/>
            <a:ext cx="3879266" cy="2182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88634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84064"/>
            <a:ext cx="6120000" cy="2068278"/>
          </a:xfrm>
        </p:spPr>
        <p:txBody>
          <a:bodyPr>
            <a:normAutofit/>
          </a:bodyPr>
          <a:lstStyle/>
          <a:p>
            <a:pPr algn="l" defTabSz="170082"/>
            <a:r>
              <a:rPr lang="nl-BE" sz="4000" dirty="0">
                <a:latin typeface="Hind Medium" panose="02000000000000000000" pitchFamily="2" charset="0"/>
                <a:cs typeface="Hind Medium" panose="02000000000000000000" pitchFamily="2" charset="0"/>
              </a:rPr>
              <a:t>9.2.		Het </a:t>
            </a:r>
            <a:r>
              <a:rPr lang="nl-BE" sz="4000" dirty="0" err="1">
                <a:latin typeface="Hind Medium" panose="02000000000000000000" pitchFamily="2" charset="0"/>
                <a:cs typeface="Hind Medium" panose="02000000000000000000" pitchFamily="2" charset="0"/>
              </a:rPr>
              <a:t>dagverzorgings</a:t>
            </a:r>
            <a:r>
              <a:rPr lang="nl-BE" sz="4000" dirty="0">
                <a:latin typeface="Hind Medium" panose="02000000000000000000" pitchFamily="2" charset="0"/>
                <a:cs typeface="Hind Medium" panose="02000000000000000000" pitchFamily="2" charset="0"/>
              </a:rPr>
              <a:t>-</a:t>
            </a:r>
            <a:br>
              <a:rPr lang="nl-BE" sz="4000" dirty="0">
                <a:latin typeface="Hind Medium" panose="02000000000000000000" pitchFamily="2" charset="0"/>
                <a:cs typeface="Hind Medium" panose="02000000000000000000" pitchFamily="2" charset="0"/>
              </a:rPr>
            </a:br>
            <a:r>
              <a:rPr lang="nl-BE" sz="4000" dirty="0">
                <a:latin typeface="Hind Medium" panose="02000000000000000000" pitchFamily="2" charset="0"/>
                <a:cs typeface="Hind Medium" panose="02000000000000000000" pitchFamily="2" charset="0"/>
              </a:rPr>
              <a:t>						centrum</a:t>
            </a:r>
          </a:p>
        </p:txBody>
      </p:sp>
      <p:sp>
        <p:nvSpPr>
          <p:cNvPr id="3" name="Text Box 2">
            <a:extLst>
              <a:ext uri="{FF2B5EF4-FFF2-40B4-BE49-F238E27FC236}">
                <a16:creationId xmlns:a16="http://schemas.microsoft.com/office/drawing/2014/main" id="{DE44BA30-8DE5-4EA9-A959-95B321CF7714}"/>
              </a:ext>
            </a:extLst>
          </p:cNvPr>
          <p:cNvSpPr txBox="1">
            <a:spLocks noChangeArrowheads="1"/>
          </p:cNvSpPr>
          <p:nvPr/>
        </p:nvSpPr>
        <p:spPr bwMode="auto">
          <a:xfrm>
            <a:off x="367159" y="3413207"/>
            <a:ext cx="6120000" cy="23152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890" b="1" dirty="0">
                <a:solidFill>
                  <a:srgbClr val="0070C0"/>
                </a:solidFill>
                <a:latin typeface="Hind Light" panose="02000000000000000000" pitchFamily="2" charset="0"/>
                <a:cs typeface="Hind Light" panose="02000000000000000000" pitchFamily="2" charset="0"/>
              </a:rPr>
              <a:t>Dagverzorgingscentra</a:t>
            </a:r>
          </a:p>
          <a:p>
            <a:pPr defTabSz="864017" eaLnBrk="0" fontAlgn="base" hangingPunct="0">
              <a:spcBef>
                <a:spcPct val="0"/>
              </a:spcBef>
              <a:spcAft>
                <a:spcPct val="0"/>
              </a:spcAft>
            </a:pPr>
            <a:endParaRPr lang="nl-BE" altLang="nl-BE" sz="1701" b="1" dirty="0">
              <a:solidFill>
                <a:srgbClr val="0070C0"/>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Het </a:t>
            </a:r>
            <a:r>
              <a:rPr lang="nl-BE" altLang="nl-BE" sz="1701" dirty="0" err="1">
                <a:solidFill>
                  <a:srgbClr val="0070C0"/>
                </a:solidFill>
                <a:latin typeface="Hind Light" panose="02000000000000000000" pitchFamily="2" charset="0"/>
                <a:cs typeface="Hind Light" panose="02000000000000000000" pitchFamily="2" charset="0"/>
              </a:rPr>
              <a:t>dagverzorgingscentrum</a:t>
            </a:r>
            <a:r>
              <a:rPr lang="nl-BE" altLang="nl-BE" sz="1701" dirty="0">
                <a:solidFill>
                  <a:srgbClr val="0070C0"/>
                </a:solidFill>
                <a:latin typeface="Hind Light" panose="02000000000000000000" pitchFamily="2" charset="0"/>
                <a:cs typeface="Hind Light" panose="02000000000000000000" pitchFamily="2" charset="0"/>
              </a:rPr>
              <a:t> De Hoop heeft als doelgroep personen met een niet aangeboren hersenaandoening (NAH)</a:t>
            </a:r>
            <a:br>
              <a:rPr lang="nl-BE" altLang="nl-BE" sz="1701" dirty="0">
                <a:solidFill>
                  <a:srgbClr val="0070C0"/>
                </a:solidFill>
                <a:latin typeface="Hind Light" panose="02000000000000000000" pitchFamily="2" charset="0"/>
                <a:cs typeface="Hind Light" panose="02000000000000000000" pitchFamily="2" charset="0"/>
              </a:rPr>
            </a:br>
            <a:endParaRPr lang="nl-BE" altLang="nl-BE" sz="1701" dirty="0">
              <a:solidFill>
                <a:srgbClr val="0070C0"/>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De andere dagcentra zijn er voor de zorgbehoevende thuiswonende personen vanaf 65 jaar. Eventuele afwijkingen op de leeftijd zijn mogelijk.</a:t>
            </a:r>
            <a:endParaRPr lang="nl-BE" altLang="nl-BE" sz="1701" dirty="0">
              <a:latin typeface="Hind Light" panose="02000000000000000000" pitchFamily="2" charset="0"/>
              <a:cs typeface="Hind Light" panose="02000000000000000000" pitchFamily="2" charset="0"/>
            </a:endParaRPr>
          </a:p>
        </p:txBody>
      </p:sp>
      <p:sp>
        <p:nvSpPr>
          <p:cNvPr id="4" name="Text Box 3">
            <a:extLst>
              <a:ext uri="{FF2B5EF4-FFF2-40B4-BE49-F238E27FC236}">
                <a16:creationId xmlns:a16="http://schemas.microsoft.com/office/drawing/2014/main" id="{497F06AD-2AC3-4F78-9137-D52D6B607B13}"/>
              </a:ext>
            </a:extLst>
          </p:cNvPr>
          <p:cNvSpPr txBox="1">
            <a:spLocks noChangeArrowheads="1"/>
          </p:cNvSpPr>
          <p:nvPr/>
        </p:nvSpPr>
        <p:spPr bwMode="auto">
          <a:xfrm>
            <a:off x="3820902" y="5910202"/>
            <a:ext cx="2653595" cy="18400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Dagverzorgingscentrum</a:t>
            </a:r>
            <a:br>
              <a:rPr lang="nl-BE" altLang="nl-BE" sz="1701" b="1" dirty="0">
                <a:solidFill>
                  <a:srgbClr val="00B0F0"/>
                </a:solidFill>
                <a:latin typeface="Hind Light"/>
                <a:ea typeface="Verdana" panose="020B0604030504040204" pitchFamily="34" charset="0"/>
                <a:cs typeface="Verdana" panose="020B0604030504040204" pitchFamily="34" charset="0"/>
              </a:rPr>
            </a:br>
            <a:r>
              <a:rPr lang="nl-BE" altLang="nl-BE" sz="1701" b="1" dirty="0">
                <a:solidFill>
                  <a:srgbClr val="00B0F0"/>
                </a:solidFill>
                <a:latin typeface="Hind Light"/>
                <a:ea typeface="Verdana" panose="020B0604030504040204" pitchFamily="34" charset="0"/>
                <a:cs typeface="Verdana" panose="020B0604030504040204" pitchFamily="34" charset="0"/>
              </a:rPr>
              <a:t>De Bron vzw</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Marie </a:t>
            </a:r>
            <a:r>
              <a:rPr lang="nl-BE" altLang="nl-BE" sz="1701" dirty="0" err="1">
                <a:solidFill>
                  <a:srgbClr val="0070C0"/>
                </a:solidFill>
                <a:latin typeface="Hind Light" panose="02000000000000000000" pitchFamily="2" charset="0"/>
                <a:cs typeface="Hind Light" panose="02000000000000000000" pitchFamily="2" charset="0"/>
              </a:rPr>
              <a:t>Popelinstraat</a:t>
            </a:r>
            <a:r>
              <a:rPr lang="nl-BE" altLang="nl-BE" sz="1701" dirty="0">
                <a:solidFill>
                  <a:srgbClr val="0070C0"/>
                </a:solidFill>
                <a:latin typeface="Hind Light" panose="02000000000000000000" pitchFamily="2" charset="0"/>
                <a:cs typeface="Hind Light" panose="02000000000000000000" pitchFamily="2" charset="0"/>
              </a:rPr>
              <a:t> 8</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Tel: 09 432 10 67</a:t>
            </a:r>
          </a:p>
          <a:p>
            <a:pPr defTabSz="864017" eaLnBrk="0" fontAlgn="base" hangingPunct="0">
              <a:spcBef>
                <a:spcPct val="0"/>
              </a:spcBef>
              <a:spcAft>
                <a:spcPct val="0"/>
              </a:spcAft>
            </a:pPr>
            <a:r>
              <a:rPr lang="nl-BE" altLang="nl-BE" sz="1701" u="sng" dirty="0">
                <a:solidFill>
                  <a:srgbClr val="0070C0"/>
                </a:solidFill>
                <a:latin typeface="Hind Light" panose="02000000000000000000" pitchFamily="2" charset="0"/>
                <a:cs typeface="Hind Light" panose="02000000000000000000" pitchFamily="2" charset="0"/>
              </a:rPr>
              <a:t>dvc.debron@sezz.be</a:t>
            </a:r>
          </a:p>
          <a:p>
            <a:pPr defTabSz="864017" eaLnBrk="0" fontAlgn="base" hangingPunct="0">
              <a:spcBef>
                <a:spcPct val="0"/>
              </a:spcBef>
              <a:spcAft>
                <a:spcPct val="0"/>
              </a:spcAft>
            </a:pPr>
            <a:r>
              <a:rPr lang="nl-BE" altLang="nl-BE" sz="1701" u="sng" dirty="0">
                <a:solidFill>
                  <a:srgbClr val="0070C0"/>
                </a:solidFill>
                <a:latin typeface="Hind Light" panose="02000000000000000000" pitchFamily="2" charset="0"/>
                <a:cs typeface="Hind Light" panose="02000000000000000000" pitchFamily="2" charset="0"/>
              </a:rPr>
              <a:t>www.debronzorgtvooru.be/dagverzorging</a:t>
            </a:r>
            <a:endParaRPr lang="nl-BE" altLang="nl-BE" sz="1701" dirty="0">
              <a:latin typeface="Hind Light" panose="02000000000000000000" pitchFamily="2" charset="0"/>
              <a:cs typeface="Hind Light" panose="02000000000000000000" pitchFamily="2" charset="0"/>
            </a:endParaRPr>
          </a:p>
        </p:txBody>
      </p:sp>
      <p:sp>
        <p:nvSpPr>
          <p:cNvPr id="5" name="Text Box 4">
            <a:extLst>
              <a:ext uri="{FF2B5EF4-FFF2-40B4-BE49-F238E27FC236}">
                <a16:creationId xmlns:a16="http://schemas.microsoft.com/office/drawing/2014/main" id="{162923FD-B9A5-4F46-9540-15FCB3DD65E5}"/>
              </a:ext>
            </a:extLst>
          </p:cNvPr>
          <p:cNvSpPr txBox="1">
            <a:spLocks noChangeArrowheads="1"/>
          </p:cNvSpPr>
          <p:nvPr/>
        </p:nvSpPr>
        <p:spPr bwMode="auto">
          <a:xfrm>
            <a:off x="383503" y="5902617"/>
            <a:ext cx="3061840" cy="129277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Dagverzorgingscentrum Egmont</a:t>
            </a:r>
          </a:p>
          <a:p>
            <a:pPr defTabSz="864017" eaLnBrk="0" fontAlgn="base" hangingPunct="0">
              <a:spcBef>
                <a:spcPct val="0"/>
              </a:spcBef>
              <a:spcAft>
                <a:spcPct val="0"/>
              </a:spcAft>
            </a:pPr>
            <a:r>
              <a:rPr lang="nl-BE" altLang="nl-BE" sz="1701" dirty="0" err="1">
                <a:solidFill>
                  <a:srgbClr val="0070C0"/>
                </a:solidFill>
                <a:latin typeface="Hind Light" panose="02000000000000000000" pitchFamily="2" charset="0"/>
                <a:cs typeface="Hind Light" panose="02000000000000000000" pitchFamily="2" charset="0"/>
              </a:rPr>
              <a:t>Deinsbekestraat</a:t>
            </a:r>
            <a:r>
              <a:rPr lang="nl-BE" altLang="nl-BE" sz="1701" dirty="0">
                <a:solidFill>
                  <a:srgbClr val="0070C0"/>
                </a:solidFill>
                <a:latin typeface="Hind Light" panose="02000000000000000000" pitchFamily="2" charset="0"/>
                <a:cs typeface="Hind Light" panose="02000000000000000000" pitchFamily="2" charset="0"/>
              </a:rPr>
              <a:t> 23</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Tel: 09 364 56 90</a:t>
            </a:r>
          </a:p>
          <a:p>
            <a:pPr defTabSz="864017" eaLnBrk="0" fontAlgn="base" hangingPunct="0">
              <a:spcBef>
                <a:spcPct val="0"/>
              </a:spcBef>
              <a:spcAft>
                <a:spcPct val="0"/>
              </a:spcAft>
            </a:pPr>
            <a:r>
              <a:rPr lang="nl-BE" altLang="nl-BE" sz="1701" u="sng" dirty="0">
                <a:solidFill>
                  <a:srgbClr val="0070C0"/>
                </a:solidFill>
                <a:latin typeface="Hind Light" panose="02000000000000000000" pitchFamily="2" charset="0"/>
                <a:cs typeface="Hind Light" panose="02000000000000000000" pitchFamily="2" charset="0"/>
              </a:rPr>
              <a:t>dvcegmont@ocmw.zottegem.be</a:t>
            </a:r>
            <a:endParaRPr lang="nl-BE" altLang="nl-BE" sz="1701" dirty="0">
              <a:latin typeface="Hind Light" panose="02000000000000000000" pitchFamily="2" charset="0"/>
              <a:cs typeface="Hind Light" panose="02000000000000000000" pitchFamily="2" charset="0"/>
            </a:endParaRPr>
          </a:p>
        </p:txBody>
      </p:sp>
      <p:sp>
        <p:nvSpPr>
          <p:cNvPr id="6" name="Text Box 5">
            <a:extLst>
              <a:ext uri="{FF2B5EF4-FFF2-40B4-BE49-F238E27FC236}">
                <a16:creationId xmlns:a16="http://schemas.microsoft.com/office/drawing/2014/main" id="{FF427B1A-D47C-4081-B293-B17FEB6FC104}"/>
              </a:ext>
            </a:extLst>
          </p:cNvPr>
          <p:cNvSpPr txBox="1">
            <a:spLocks noChangeArrowheads="1"/>
          </p:cNvSpPr>
          <p:nvPr/>
        </p:nvSpPr>
        <p:spPr bwMode="auto">
          <a:xfrm>
            <a:off x="416027" y="7905328"/>
            <a:ext cx="2751331" cy="13590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De Hoop vzw (NAH Zorg)</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Zuster Angelalaan 1</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Tel: 09 364 87 03</a:t>
            </a:r>
          </a:p>
          <a:p>
            <a:pPr defTabSz="864017" eaLnBrk="0" fontAlgn="base" hangingPunct="0">
              <a:spcBef>
                <a:spcPct val="0"/>
              </a:spcBef>
              <a:spcAft>
                <a:spcPct val="0"/>
              </a:spcAft>
            </a:pPr>
            <a:r>
              <a:rPr lang="nl-BE" altLang="nl-BE" sz="1701" u="sng" dirty="0">
                <a:solidFill>
                  <a:srgbClr val="0070C0"/>
                </a:solidFill>
                <a:latin typeface="Hind Light" panose="02000000000000000000" pitchFamily="2" charset="0"/>
                <a:cs typeface="Hind Light" panose="02000000000000000000" pitchFamily="2" charset="0"/>
              </a:rPr>
              <a:t>www.dehoopzottegem.be </a:t>
            </a:r>
            <a:endParaRPr lang="nl-BE" altLang="nl-BE" sz="1701" dirty="0">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387325374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70841" y="344488"/>
            <a:ext cx="6120000" cy="2080957"/>
          </a:xfrm>
        </p:spPr>
        <p:txBody>
          <a:bodyPr>
            <a:normAutofit/>
          </a:bodyPr>
          <a:lstStyle/>
          <a:p>
            <a:pPr algn="l" defTabSz="170082"/>
            <a:r>
              <a:rPr lang="nl-BE" sz="4000" dirty="0">
                <a:latin typeface="Hind Medium" panose="02000000000000000000" pitchFamily="2" charset="0"/>
                <a:cs typeface="Hind Medium" panose="02000000000000000000" pitchFamily="2" charset="0"/>
              </a:rPr>
              <a:t>9.3.		Het centrum voor</a:t>
            </a:r>
            <a:br>
              <a:rPr lang="nl-BE" sz="4000" dirty="0">
                <a:latin typeface="Hind Medium" panose="02000000000000000000" pitchFamily="2" charset="0"/>
                <a:cs typeface="Hind Medium" panose="02000000000000000000" pitchFamily="2" charset="0"/>
              </a:rPr>
            </a:br>
            <a:r>
              <a:rPr lang="nl-BE" sz="4000" dirty="0">
                <a:latin typeface="Hind Medium" panose="02000000000000000000" pitchFamily="2" charset="0"/>
                <a:cs typeface="Hind Medium" panose="02000000000000000000" pitchFamily="2" charset="0"/>
              </a:rPr>
              <a:t>					 kortverblijf</a:t>
            </a:r>
          </a:p>
        </p:txBody>
      </p:sp>
      <p:sp>
        <p:nvSpPr>
          <p:cNvPr id="3" name="Text Box 2">
            <a:extLst>
              <a:ext uri="{FF2B5EF4-FFF2-40B4-BE49-F238E27FC236}">
                <a16:creationId xmlns:a16="http://schemas.microsoft.com/office/drawing/2014/main" id="{0C889481-2BC5-41AF-8382-C140ECBE48AE}"/>
              </a:ext>
            </a:extLst>
          </p:cNvPr>
          <p:cNvSpPr txBox="1">
            <a:spLocks noChangeArrowheads="1"/>
          </p:cNvSpPr>
          <p:nvPr/>
        </p:nvSpPr>
        <p:spPr bwMode="auto">
          <a:xfrm>
            <a:off x="370841" y="3440832"/>
            <a:ext cx="6120000" cy="244547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4475A1"/>
                </a:solidFill>
                <a:latin typeface="Hind Light" panose="02000000000000000000" pitchFamily="2" charset="0"/>
                <a:cs typeface="Hind Light" panose="02000000000000000000" pitchFamily="2" charset="0"/>
              </a:rPr>
              <a:t>Kortverblijf</a:t>
            </a:r>
            <a:endParaRPr lang="nl-BE" altLang="nl-BE" sz="1512" b="1"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512" dirty="0">
                <a:solidFill>
                  <a:srgbClr val="4475A1"/>
                </a:solidFill>
                <a:latin typeface="Hind Light" panose="02000000000000000000" pitchFamily="2" charset="0"/>
                <a:cs typeface="Hind Light" panose="02000000000000000000" pitchFamily="2" charset="0"/>
              </a:rPr>
              <a:t>Je kan er maximaal 60 dagen na elkaar verblijven. </a:t>
            </a:r>
          </a:p>
          <a:p>
            <a:pPr defTabSz="864017" eaLnBrk="0" fontAlgn="base" hangingPunct="0">
              <a:spcBef>
                <a:spcPct val="0"/>
              </a:spcBef>
              <a:spcAft>
                <a:spcPct val="0"/>
              </a:spcAft>
            </a:pPr>
            <a:r>
              <a:rPr lang="nl-BE" altLang="nl-BE" sz="1512" dirty="0">
                <a:solidFill>
                  <a:srgbClr val="4475A1"/>
                </a:solidFill>
                <a:latin typeface="Hind Light" panose="02000000000000000000" pitchFamily="2" charset="0"/>
                <a:cs typeface="Hind Light" panose="02000000000000000000" pitchFamily="2" charset="0"/>
              </a:rPr>
              <a:t>In de loop van één jaar mag je maximum 90 </a:t>
            </a:r>
          </a:p>
          <a:p>
            <a:pPr defTabSz="864017" eaLnBrk="0" fontAlgn="base" hangingPunct="0">
              <a:spcBef>
                <a:spcPct val="0"/>
              </a:spcBef>
              <a:spcAft>
                <a:spcPct val="0"/>
              </a:spcAft>
            </a:pPr>
            <a:r>
              <a:rPr lang="nl-BE" altLang="nl-BE" sz="1512" dirty="0">
                <a:solidFill>
                  <a:srgbClr val="4475A1"/>
                </a:solidFill>
                <a:latin typeface="Hind Light" panose="02000000000000000000" pitchFamily="2" charset="0"/>
                <a:cs typeface="Hind Light" panose="02000000000000000000" pitchFamily="2" charset="0"/>
              </a:rPr>
              <a:t>dagen aanwezig zijn.</a:t>
            </a:r>
          </a:p>
          <a:p>
            <a:pPr defTabSz="864017" eaLnBrk="0" fontAlgn="base" hangingPunct="0">
              <a:spcBef>
                <a:spcPct val="0"/>
              </a:spcBef>
              <a:spcAft>
                <a:spcPct val="0"/>
              </a:spcAft>
            </a:pPr>
            <a:endParaRPr lang="nl-BE" altLang="nl-BE" sz="1512"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512" dirty="0">
                <a:solidFill>
                  <a:srgbClr val="4475A1"/>
                </a:solidFill>
                <a:latin typeface="Hind Light" panose="02000000000000000000" pitchFamily="2" charset="0"/>
                <a:cs typeface="Hind Light" panose="02000000000000000000" pitchFamily="2" charset="0"/>
              </a:rPr>
              <a:t>Ook na een ziekenhuisopname kun je in een centrum voor kortverblijf om verder te herstellen, vooraleer je definitief naar huis gaat..</a:t>
            </a:r>
            <a:endParaRPr lang="nl-BE" altLang="nl-BE" sz="1512" dirty="0">
              <a:latin typeface="Hind Light" panose="02000000000000000000" pitchFamily="2" charset="0"/>
              <a:cs typeface="Hind Light" panose="02000000000000000000" pitchFamily="2" charset="0"/>
            </a:endParaRPr>
          </a:p>
        </p:txBody>
      </p:sp>
      <p:sp>
        <p:nvSpPr>
          <p:cNvPr id="4" name="Text Box 3">
            <a:extLst>
              <a:ext uri="{FF2B5EF4-FFF2-40B4-BE49-F238E27FC236}">
                <a16:creationId xmlns:a16="http://schemas.microsoft.com/office/drawing/2014/main" id="{8CF6DF02-9672-4657-AD51-9DA444B864DB}"/>
              </a:ext>
            </a:extLst>
          </p:cNvPr>
          <p:cNvSpPr txBox="1">
            <a:spLocks noChangeArrowheads="1"/>
          </p:cNvSpPr>
          <p:nvPr/>
        </p:nvSpPr>
        <p:spPr bwMode="auto">
          <a:xfrm>
            <a:off x="363190" y="5097016"/>
            <a:ext cx="3742249" cy="39799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4475A1"/>
                </a:solidFill>
                <a:latin typeface="Hind Light" panose="02000000000000000000" pitchFamily="2" charset="0"/>
                <a:cs typeface="Hind Light" panose="02000000000000000000" pitchFamily="2" charset="0"/>
              </a:rPr>
              <a:t>Centra voor kortverblijf</a:t>
            </a:r>
          </a:p>
          <a:p>
            <a:pPr defTabSz="864017" eaLnBrk="0" fontAlgn="base" hangingPunct="0">
              <a:spcBef>
                <a:spcPct val="0"/>
              </a:spcBef>
              <a:spcAft>
                <a:spcPct val="0"/>
              </a:spcAft>
            </a:pPr>
            <a:r>
              <a:rPr lang="nl-BE" altLang="nl-BE" sz="1701" b="1" dirty="0">
                <a:solidFill>
                  <a:srgbClr val="4475A1"/>
                </a:solidFill>
                <a:latin typeface="Hind Light" panose="02000000000000000000" pitchFamily="2" charset="0"/>
                <a:cs typeface="Hind Light" panose="02000000000000000000" pitchFamily="2" charset="0"/>
              </a:rPr>
              <a:t> </a:t>
            </a:r>
            <a:endParaRPr lang="nl-BE" altLang="nl-BE" sz="1512"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0" b="1" dirty="0">
                <a:solidFill>
                  <a:srgbClr val="00B0F0"/>
                </a:solidFill>
                <a:latin typeface="Hind Light"/>
                <a:ea typeface="Verdana" panose="020B0604030504040204" pitchFamily="34" charset="0"/>
                <a:cs typeface="Verdana" panose="020B0604030504040204" pitchFamily="34" charset="0"/>
              </a:rPr>
              <a:t>Woonzorgcentrum Egmont</a:t>
            </a:r>
          </a:p>
          <a:p>
            <a:pPr defTabSz="864017" eaLnBrk="0" fontAlgn="base" hangingPunct="0">
              <a:spcBef>
                <a:spcPct val="0"/>
              </a:spcBef>
              <a:spcAft>
                <a:spcPct val="0"/>
              </a:spcAft>
            </a:pPr>
            <a:r>
              <a:rPr lang="nl-BE" altLang="nl-BE" sz="1700" dirty="0" err="1">
                <a:solidFill>
                  <a:srgbClr val="4475A1"/>
                </a:solidFill>
                <a:latin typeface="Hind Light" panose="02000000000000000000" pitchFamily="2" charset="0"/>
                <a:cs typeface="Hind Light" panose="02000000000000000000" pitchFamily="2" charset="0"/>
              </a:rPr>
              <a:t>Deinsbekestraat</a:t>
            </a:r>
            <a:r>
              <a:rPr lang="nl-BE" altLang="nl-BE" sz="1700" dirty="0">
                <a:solidFill>
                  <a:srgbClr val="4475A1"/>
                </a:solidFill>
                <a:latin typeface="Hind Light" panose="02000000000000000000" pitchFamily="2" charset="0"/>
                <a:cs typeface="Hind Light" panose="02000000000000000000" pitchFamily="2" charset="0"/>
              </a:rPr>
              <a:t> 23</a:t>
            </a:r>
          </a:p>
          <a:p>
            <a:pPr defTabSz="864017" eaLnBrk="0" fontAlgn="base" hangingPunct="0">
              <a:spcBef>
                <a:spcPct val="0"/>
              </a:spcBef>
              <a:spcAft>
                <a:spcPct val="0"/>
              </a:spcAft>
            </a:pPr>
            <a:r>
              <a:rPr lang="nl-BE" altLang="nl-BE" sz="1700" dirty="0">
                <a:solidFill>
                  <a:srgbClr val="4475A1"/>
                </a:solidFill>
                <a:latin typeface="Hind Light" panose="02000000000000000000" pitchFamily="2" charset="0"/>
                <a:cs typeface="Hind Light" panose="02000000000000000000" pitchFamily="2" charset="0"/>
              </a:rPr>
              <a:t>9620 Zottegem	</a:t>
            </a:r>
          </a:p>
          <a:p>
            <a:pPr defTabSz="864017" eaLnBrk="0" fontAlgn="base" hangingPunct="0">
              <a:spcBef>
                <a:spcPct val="0"/>
              </a:spcBef>
              <a:spcAft>
                <a:spcPct val="0"/>
              </a:spcAft>
            </a:pPr>
            <a:r>
              <a:rPr lang="nl-BE" altLang="nl-BE" sz="1700" dirty="0">
                <a:solidFill>
                  <a:srgbClr val="4475A1"/>
                </a:solidFill>
                <a:latin typeface="Hind Light" panose="02000000000000000000" pitchFamily="2" charset="0"/>
                <a:cs typeface="Hind Light" panose="02000000000000000000" pitchFamily="2" charset="0"/>
              </a:rPr>
              <a:t>Tel: 09 364 56 00</a:t>
            </a:r>
          </a:p>
          <a:p>
            <a:pPr defTabSz="864017" eaLnBrk="0" fontAlgn="base" hangingPunct="0">
              <a:spcBef>
                <a:spcPct val="0"/>
              </a:spcBef>
              <a:spcAft>
                <a:spcPct val="0"/>
              </a:spcAft>
            </a:pPr>
            <a:r>
              <a:rPr lang="nl-BE" altLang="nl-BE" sz="1700" u="sng" dirty="0" err="1">
                <a:solidFill>
                  <a:schemeClr val="tx2">
                    <a:lumMod val="75000"/>
                  </a:schemeClr>
                </a:solidFill>
                <a:latin typeface="Hind Light" panose="02000000000000000000" pitchFamily="2" charset="0"/>
                <a:cs typeface="Hind Light" panose="02000000000000000000" pitchFamily="2" charset="0"/>
              </a:rPr>
              <a:t>wzcegmont@ocmw</a:t>
            </a:r>
            <a:r>
              <a:rPr lang="nl-BE" altLang="nl-BE" sz="1700" u="sng" dirty="0">
                <a:solidFill>
                  <a:schemeClr val="tx2">
                    <a:lumMod val="75000"/>
                  </a:schemeClr>
                </a:solidFill>
                <a:latin typeface="Hind Light" panose="02000000000000000000" pitchFamily="2" charset="0"/>
                <a:cs typeface="Hind Light" panose="02000000000000000000" pitchFamily="2" charset="0"/>
              </a:rPr>
              <a:t>.</a:t>
            </a:r>
          </a:p>
          <a:p>
            <a:pPr defTabSz="864017" eaLnBrk="0" fontAlgn="base" hangingPunct="0">
              <a:spcBef>
                <a:spcPct val="0"/>
              </a:spcBef>
              <a:spcAft>
                <a:spcPct val="0"/>
              </a:spcAft>
            </a:pPr>
            <a:r>
              <a:rPr lang="nl-BE" altLang="nl-BE" sz="1700" u="sng" dirty="0">
                <a:solidFill>
                  <a:schemeClr val="tx2">
                    <a:lumMod val="75000"/>
                  </a:schemeClr>
                </a:solidFill>
                <a:latin typeface="Hind Light" panose="02000000000000000000" pitchFamily="2" charset="0"/>
                <a:cs typeface="Hind Light" panose="02000000000000000000" pitchFamily="2" charset="0"/>
              </a:rPr>
              <a:t>zottegem.be</a:t>
            </a:r>
          </a:p>
          <a:p>
            <a:pPr defTabSz="864017" eaLnBrk="0" fontAlgn="base" hangingPunct="0">
              <a:spcBef>
                <a:spcPct val="0"/>
              </a:spcBef>
              <a:spcAft>
                <a:spcPct val="0"/>
              </a:spcAft>
            </a:pPr>
            <a:endParaRPr lang="nl-BE" altLang="nl-BE" sz="1700" u="sng" dirty="0">
              <a:solidFill>
                <a:srgbClr val="4475A1"/>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0" b="1" dirty="0">
                <a:solidFill>
                  <a:srgbClr val="00B0F0"/>
                </a:solidFill>
                <a:latin typeface="Hind Light"/>
                <a:ea typeface="Verdana" panose="020B0604030504040204" pitchFamily="34" charset="0"/>
                <a:cs typeface="Verdana" panose="020B0604030504040204" pitchFamily="34" charset="0"/>
              </a:rPr>
              <a:t>Bruggenpark</a:t>
            </a:r>
          </a:p>
          <a:p>
            <a:pPr defTabSz="864017" eaLnBrk="0" fontAlgn="base" hangingPunct="0">
              <a:spcBef>
                <a:spcPct val="0"/>
              </a:spcBef>
              <a:spcAft>
                <a:spcPct val="0"/>
              </a:spcAft>
            </a:pPr>
            <a:r>
              <a:rPr lang="nl-BE" altLang="nl-BE" sz="1700" dirty="0">
                <a:solidFill>
                  <a:srgbClr val="4475A1"/>
                </a:solidFill>
                <a:latin typeface="Hind Light" panose="02000000000000000000" pitchFamily="2" charset="0"/>
                <a:cs typeface="Hind Light" panose="02000000000000000000" pitchFamily="2" charset="0"/>
              </a:rPr>
              <a:t>Bruggenhoek 36</a:t>
            </a:r>
          </a:p>
          <a:p>
            <a:pPr defTabSz="864017" eaLnBrk="0" fontAlgn="base" hangingPunct="0">
              <a:spcBef>
                <a:spcPct val="0"/>
              </a:spcBef>
              <a:spcAft>
                <a:spcPct val="0"/>
              </a:spcAft>
            </a:pPr>
            <a:r>
              <a:rPr lang="nl-BE" altLang="nl-BE" sz="1700" dirty="0">
                <a:solidFill>
                  <a:srgbClr val="4475A1"/>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0" dirty="0">
                <a:solidFill>
                  <a:srgbClr val="4475A1"/>
                </a:solidFill>
                <a:latin typeface="Hind Light" panose="02000000000000000000" pitchFamily="2" charset="0"/>
                <a:cs typeface="Hind Light" panose="02000000000000000000" pitchFamily="2" charset="0"/>
              </a:rPr>
              <a:t>Tel: 09 360 69 78</a:t>
            </a:r>
          </a:p>
          <a:p>
            <a:pPr defTabSz="864017" eaLnBrk="0" fontAlgn="base" hangingPunct="0">
              <a:spcBef>
                <a:spcPct val="0"/>
              </a:spcBef>
              <a:spcAft>
                <a:spcPct val="0"/>
              </a:spcAft>
            </a:pPr>
            <a:r>
              <a:rPr lang="nl-BE" altLang="nl-BE" sz="1700" u="sng" dirty="0">
                <a:solidFill>
                  <a:schemeClr val="tx2">
                    <a:lumMod val="75000"/>
                  </a:schemeClr>
                </a:solidFill>
                <a:latin typeface="Hind Light" panose="02000000000000000000" pitchFamily="2" charset="0"/>
                <a:cs typeface="Hind Light" panose="02000000000000000000" pitchFamily="2" charset="0"/>
              </a:rPr>
              <a:t>info@wzcbruggenpark.be</a:t>
            </a:r>
          </a:p>
          <a:p>
            <a:pPr defTabSz="864017" eaLnBrk="0" fontAlgn="base" hangingPunct="0">
              <a:spcBef>
                <a:spcPct val="0"/>
              </a:spcBef>
              <a:spcAft>
                <a:spcPct val="0"/>
              </a:spcAft>
            </a:pPr>
            <a:r>
              <a:rPr lang="nl-BE" altLang="nl-BE" sz="1700" u="sng" dirty="0">
                <a:solidFill>
                  <a:schemeClr val="tx2">
                    <a:lumMod val="75000"/>
                  </a:schemeClr>
                </a:solidFill>
                <a:latin typeface="Hind Light" panose="02000000000000000000" pitchFamily="2" charset="0"/>
                <a:cs typeface="Hind Light" panose="02000000000000000000" pitchFamily="2" charset="0"/>
                <a:hlinkClick r:id="rId2">
                  <a:extLst>
                    <a:ext uri="{A12FA001-AC4F-418D-AE19-62706E023703}">
                      <ahyp:hlinkClr xmlns:ahyp="http://schemas.microsoft.com/office/drawing/2018/hyperlinkcolor" val="tx"/>
                    </a:ext>
                  </a:extLst>
                </a:hlinkClick>
              </a:rPr>
              <a:t>www.wzcbruggenpark.be</a:t>
            </a:r>
            <a:endParaRPr lang="nl-BE" altLang="nl-BE" sz="1700" u="sng" dirty="0">
              <a:solidFill>
                <a:schemeClr val="tx2">
                  <a:lumMod val="75000"/>
                </a:schemeClr>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latin typeface="Hind Light" panose="02000000000000000000" pitchFamily="2" charset="0"/>
              <a:cs typeface="Hind Light" panose="02000000000000000000" pitchFamily="2" charset="0"/>
            </a:endParaRPr>
          </a:p>
        </p:txBody>
      </p:sp>
      <p:sp>
        <p:nvSpPr>
          <p:cNvPr id="5" name="Text Box 4">
            <a:extLst>
              <a:ext uri="{FF2B5EF4-FFF2-40B4-BE49-F238E27FC236}">
                <a16:creationId xmlns:a16="http://schemas.microsoft.com/office/drawing/2014/main" id="{1BF4AA0E-7198-4B19-ACD6-45882FF5FEB2}"/>
              </a:ext>
            </a:extLst>
          </p:cNvPr>
          <p:cNvSpPr txBox="1">
            <a:spLocks noChangeArrowheads="1"/>
          </p:cNvSpPr>
          <p:nvPr/>
        </p:nvSpPr>
        <p:spPr bwMode="auto">
          <a:xfrm>
            <a:off x="1565411" y="9076928"/>
            <a:ext cx="4417478" cy="62138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512" dirty="0">
                <a:solidFill>
                  <a:srgbClr val="4475A1"/>
                </a:solidFill>
                <a:latin typeface="Hind Light" panose="02000000000000000000" pitchFamily="2" charset="0"/>
                <a:cs typeface="Hind Light" panose="02000000000000000000" pitchFamily="2" charset="0"/>
              </a:rPr>
              <a:t>Wil je via de website een vrije kamer zoeken ?</a:t>
            </a:r>
          </a:p>
          <a:p>
            <a:pPr defTabSz="864017" eaLnBrk="0" fontAlgn="base" hangingPunct="0">
              <a:spcBef>
                <a:spcPct val="0"/>
              </a:spcBef>
              <a:spcAft>
                <a:spcPct val="0"/>
              </a:spcAft>
            </a:pPr>
            <a:r>
              <a:rPr lang="nl-BE" altLang="nl-BE" sz="1512" u="sng" dirty="0">
                <a:solidFill>
                  <a:srgbClr val="4475A1"/>
                </a:solidFill>
                <a:latin typeface="Hind Light" panose="02000000000000000000" pitchFamily="2" charset="0"/>
                <a:cs typeface="Hind Light" panose="02000000000000000000" pitchFamily="2" charset="0"/>
              </a:rPr>
              <a:t>www.zorg-en-gezondheid.be</a:t>
            </a:r>
            <a:endParaRPr lang="nl-BE" altLang="nl-BE" sz="1512" dirty="0">
              <a:latin typeface="Hind Light" panose="02000000000000000000" pitchFamily="2" charset="0"/>
              <a:cs typeface="Hind Light" panose="02000000000000000000" pitchFamily="2" charset="0"/>
            </a:endParaRPr>
          </a:p>
        </p:txBody>
      </p:sp>
      <p:sp>
        <p:nvSpPr>
          <p:cNvPr id="7" name="Tekstvak 6">
            <a:extLst>
              <a:ext uri="{FF2B5EF4-FFF2-40B4-BE49-F238E27FC236}">
                <a16:creationId xmlns:a16="http://schemas.microsoft.com/office/drawing/2014/main" id="{594CE5B2-9F1E-969F-7006-82BAFBA25B07}"/>
              </a:ext>
            </a:extLst>
          </p:cNvPr>
          <p:cNvSpPr txBox="1"/>
          <p:nvPr/>
        </p:nvSpPr>
        <p:spPr>
          <a:xfrm>
            <a:off x="3774150" y="6092700"/>
            <a:ext cx="2535170" cy="2446824"/>
          </a:xfrm>
          <a:prstGeom prst="rect">
            <a:avLst/>
          </a:prstGeom>
          <a:noFill/>
          <a:ln>
            <a:solidFill>
              <a:schemeClr val="bg1"/>
            </a:solidFill>
          </a:ln>
        </p:spPr>
        <p:txBody>
          <a:bodyPr wrap="square" rtlCol="0">
            <a:spAutoFit/>
          </a:bodyPr>
          <a:lstStyle/>
          <a:p>
            <a:pPr defTabSz="864017" eaLnBrk="0" fontAlgn="base" hangingPunct="0">
              <a:spcBef>
                <a:spcPct val="0"/>
              </a:spcBef>
              <a:spcAft>
                <a:spcPct val="0"/>
              </a:spcAft>
            </a:pPr>
            <a:r>
              <a:rPr lang="nl-BE" altLang="nl-BE" sz="1700" b="1" dirty="0">
                <a:solidFill>
                  <a:srgbClr val="00B0F0"/>
                </a:solidFill>
                <a:latin typeface="Hind Light"/>
                <a:ea typeface="Verdana" panose="020B0604030504040204" pitchFamily="34" charset="0"/>
                <a:cs typeface="Verdana" panose="020B0604030504040204" pitchFamily="34" charset="0"/>
              </a:rPr>
              <a:t>Dagverzorgingscentrum</a:t>
            </a:r>
            <a:br>
              <a:rPr lang="nl-BE" altLang="nl-BE" sz="1700" b="1" dirty="0">
                <a:solidFill>
                  <a:srgbClr val="00B0F0"/>
                </a:solidFill>
                <a:latin typeface="Hind Light"/>
                <a:ea typeface="Verdana" panose="020B0604030504040204" pitchFamily="34" charset="0"/>
                <a:cs typeface="Verdana" panose="020B0604030504040204" pitchFamily="34" charset="0"/>
              </a:rPr>
            </a:br>
            <a:r>
              <a:rPr lang="nl-BE" altLang="nl-BE" sz="1700" b="1" dirty="0">
                <a:solidFill>
                  <a:srgbClr val="00B0F0"/>
                </a:solidFill>
                <a:latin typeface="Hind Light"/>
                <a:ea typeface="Verdana" panose="020B0604030504040204" pitchFamily="34" charset="0"/>
                <a:cs typeface="Verdana" panose="020B0604030504040204" pitchFamily="34" charset="0"/>
              </a:rPr>
              <a:t>De Bron vzw</a:t>
            </a:r>
          </a:p>
          <a:p>
            <a:pPr defTabSz="864017" eaLnBrk="0" fontAlgn="base" hangingPunct="0">
              <a:spcBef>
                <a:spcPct val="0"/>
              </a:spcBef>
              <a:spcAft>
                <a:spcPct val="0"/>
              </a:spcAft>
            </a:pPr>
            <a:r>
              <a:rPr lang="nl-BE" altLang="nl-BE" sz="1700" dirty="0">
                <a:solidFill>
                  <a:srgbClr val="0070C0"/>
                </a:solidFill>
                <a:latin typeface="Hind Light" panose="02000000000000000000" pitchFamily="2" charset="0"/>
                <a:cs typeface="Hind Light" panose="02000000000000000000" pitchFamily="2" charset="0"/>
              </a:rPr>
              <a:t>Marie </a:t>
            </a:r>
            <a:r>
              <a:rPr lang="nl-BE" altLang="nl-BE" sz="1700" dirty="0" err="1">
                <a:solidFill>
                  <a:srgbClr val="0070C0"/>
                </a:solidFill>
                <a:latin typeface="Hind Light" panose="02000000000000000000" pitchFamily="2" charset="0"/>
                <a:cs typeface="Hind Light" panose="02000000000000000000" pitchFamily="2" charset="0"/>
              </a:rPr>
              <a:t>Popelinstraat</a:t>
            </a:r>
            <a:r>
              <a:rPr lang="nl-BE" altLang="nl-BE" sz="1700" dirty="0">
                <a:solidFill>
                  <a:srgbClr val="0070C0"/>
                </a:solidFill>
                <a:latin typeface="Hind Light" panose="02000000000000000000" pitchFamily="2" charset="0"/>
                <a:cs typeface="Hind Light" panose="02000000000000000000" pitchFamily="2" charset="0"/>
              </a:rPr>
              <a:t> 8</a:t>
            </a:r>
          </a:p>
          <a:p>
            <a:pPr defTabSz="864017" eaLnBrk="0" fontAlgn="base" hangingPunct="0">
              <a:spcBef>
                <a:spcPct val="0"/>
              </a:spcBef>
              <a:spcAft>
                <a:spcPct val="0"/>
              </a:spcAft>
            </a:pPr>
            <a:r>
              <a:rPr lang="nl-BE" altLang="nl-BE" sz="1700" dirty="0">
                <a:solidFill>
                  <a:srgbClr val="0070C0"/>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0" dirty="0">
                <a:solidFill>
                  <a:srgbClr val="0070C0"/>
                </a:solidFill>
                <a:latin typeface="Hind Light" panose="02000000000000000000" pitchFamily="2" charset="0"/>
                <a:cs typeface="Hind Light" panose="02000000000000000000" pitchFamily="2" charset="0"/>
              </a:rPr>
              <a:t>Tel: 09 432 10 00</a:t>
            </a:r>
          </a:p>
          <a:p>
            <a:pPr defTabSz="864017" eaLnBrk="0" fontAlgn="base" hangingPunct="0">
              <a:spcBef>
                <a:spcPct val="0"/>
              </a:spcBef>
              <a:spcAft>
                <a:spcPct val="0"/>
              </a:spcAft>
            </a:pPr>
            <a:r>
              <a:rPr lang="nl-BE" sz="1700" dirty="0">
                <a:solidFill>
                  <a:schemeClr val="tx2"/>
                </a:solidFill>
                <a:latin typeface="Hind Light" panose="02000000000000000000" pitchFamily="2" charset="0"/>
                <a:cs typeface="Hind Light" panose="02000000000000000000" pitchFamily="2" charset="0"/>
                <a:hlinkClick r:id="rId3">
                  <a:extLst>
                    <a:ext uri="{A12FA001-AC4F-418D-AE19-62706E023703}">
                      <ahyp:hlinkClr xmlns:ahyp="http://schemas.microsoft.com/office/drawing/2018/hyperlinkcolor" val="tx"/>
                    </a:ext>
                  </a:extLst>
                </a:hlinkClick>
              </a:rPr>
              <a:t>administratie.debron@sezz.be</a:t>
            </a:r>
            <a:endParaRPr lang="nl-BE" sz="1700" dirty="0">
              <a:solidFill>
                <a:schemeClr val="tx2"/>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sz="1700" u="sng" dirty="0">
                <a:solidFill>
                  <a:schemeClr val="tx2"/>
                </a:solidFill>
                <a:latin typeface="Hind Light" panose="02000000000000000000" pitchFamily="2" charset="0"/>
                <a:cs typeface="Hind Light" panose="02000000000000000000" pitchFamily="2" charset="0"/>
                <a:hlinkClick r:id="rId4">
                  <a:extLst>
                    <a:ext uri="{A12FA001-AC4F-418D-AE19-62706E023703}">
                      <ahyp:hlinkClr xmlns:ahyp="http://schemas.microsoft.com/office/drawing/2018/hyperlinkcolor" val="tx"/>
                    </a:ext>
                  </a:extLst>
                </a:hlinkClick>
              </a:rPr>
              <a:t>www.debronzorgtvooru.be</a:t>
            </a:r>
            <a:endParaRPr lang="nl-BE" sz="1700" dirty="0">
              <a:solidFill>
                <a:schemeClr val="tx2"/>
              </a:solidFill>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1241520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16224"/>
          </a:xfrm>
        </p:spPr>
        <p:txBody>
          <a:bodyPr>
            <a:normAutofit/>
          </a:bodyPr>
          <a:lstStyle/>
          <a:p>
            <a:pPr algn="l" defTabSz="170082"/>
            <a:r>
              <a:rPr lang="nl-BE" sz="4000" dirty="0">
                <a:latin typeface="Hind Medium" panose="02000000000000000000" pitchFamily="2" charset="0"/>
                <a:cs typeface="Hind Medium" panose="02000000000000000000" pitchFamily="2" charset="0"/>
              </a:rPr>
              <a:t>10.	Als thuis wonen niet</a:t>
            </a:r>
            <a:br>
              <a:rPr lang="nl-BE" sz="4000" dirty="0">
                <a:latin typeface="Hind Medium" panose="02000000000000000000" pitchFamily="2" charset="0"/>
                <a:cs typeface="Hind Medium" panose="02000000000000000000" pitchFamily="2" charset="0"/>
              </a:rPr>
            </a:br>
            <a:r>
              <a:rPr lang="nl-BE" sz="4000" dirty="0">
                <a:latin typeface="Hind Medium" panose="02000000000000000000" pitchFamily="2" charset="0"/>
                <a:cs typeface="Hind Medium" panose="02000000000000000000" pitchFamily="2" charset="0"/>
              </a:rPr>
              <a:t>			 	langer kan</a:t>
            </a:r>
          </a:p>
        </p:txBody>
      </p:sp>
      <p:sp>
        <p:nvSpPr>
          <p:cNvPr id="3" name="Text Box 2">
            <a:extLst>
              <a:ext uri="{FF2B5EF4-FFF2-40B4-BE49-F238E27FC236}">
                <a16:creationId xmlns:a16="http://schemas.microsoft.com/office/drawing/2014/main" id="{97E623A6-EAE7-41EE-9811-32E8B3E74D76}"/>
              </a:ext>
            </a:extLst>
          </p:cNvPr>
          <p:cNvSpPr txBox="1">
            <a:spLocks noChangeArrowheads="1"/>
          </p:cNvSpPr>
          <p:nvPr/>
        </p:nvSpPr>
        <p:spPr bwMode="auto">
          <a:xfrm>
            <a:off x="369454" y="4304928"/>
            <a:ext cx="6120000" cy="21428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Wanneer het niet meer mogelijk of veilig is om in je vertrouwde woning te blijven, dan ga je best op zoek naar een andere, gepaste woonvorm.</a:t>
            </a:r>
          </a:p>
          <a:p>
            <a:pPr algn="just" defTabSz="864017" eaLnBrk="0" fontAlgn="base" hangingPunct="0">
              <a:spcBef>
                <a:spcPct val="0"/>
              </a:spcBef>
              <a:spcAft>
                <a:spcPct val="0"/>
              </a:spcAft>
            </a:pPr>
            <a:endParaRPr lang="nl-BE" altLang="nl-BE" sz="1701" dirty="0">
              <a:solidFill>
                <a:srgbClr val="0070C0"/>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De assistentiewoning, de aanleunwoningen en het woonzorg-centrum, bieden je de juiste combinatie tussen zelfstandig wonen en de zorg die jij nodig hebt. </a:t>
            </a:r>
            <a:endParaRPr lang="nl-BE" altLang="nl-BE" sz="1701" dirty="0">
              <a:latin typeface="Hind Light" panose="02000000000000000000" pitchFamily="2" charset="0"/>
              <a:cs typeface="Hind Light" panose="02000000000000000000" pitchFamily="2" charset="0"/>
            </a:endParaRPr>
          </a:p>
        </p:txBody>
      </p:sp>
      <p:pic>
        <p:nvPicPr>
          <p:cNvPr id="43011" name="Picture 3">
            <a:extLst>
              <a:ext uri="{FF2B5EF4-FFF2-40B4-BE49-F238E27FC236}">
                <a16:creationId xmlns:a16="http://schemas.microsoft.com/office/drawing/2014/main" id="{496F2213-6775-4765-982B-532F908735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2856" y="6293902"/>
            <a:ext cx="4426681" cy="326761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71373797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70840" y="344488"/>
            <a:ext cx="6120000" cy="2016224"/>
          </a:xfrm>
        </p:spPr>
        <p:txBody>
          <a:bodyPr>
            <a:normAutofit/>
          </a:bodyPr>
          <a:lstStyle/>
          <a:p>
            <a:pPr algn="l" defTabSz="170082"/>
            <a:r>
              <a:rPr lang="nl-BE" sz="4000" dirty="0">
                <a:latin typeface="Hind Medium" panose="02000000000000000000" pitchFamily="2" charset="0"/>
                <a:cs typeface="Hind Medium" panose="02000000000000000000" pitchFamily="2" charset="0"/>
              </a:rPr>
              <a:t>10.1.</a:t>
            </a:r>
            <a:r>
              <a:rPr lang="nl-BE" sz="4000" b="1" dirty="0">
                <a:solidFill>
                  <a:srgbClr val="002060"/>
                </a:solidFill>
                <a:latin typeface="Hind Medium" panose="02000000000000000000" pitchFamily="2" charset="0"/>
                <a:ea typeface="Verdana" panose="020B0604030504040204" pitchFamily="34" charset="0"/>
                <a:cs typeface="Hind Medium" panose="02000000000000000000" pitchFamily="2" charset="0"/>
              </a:rPr>
              <a:t>	 </a:t>
            </a:r>
            <a:r>
              <a:rPr lang="nl-BE" sz="4000" dirty="0">
                <a:latin typeface="Hind Medium" panose="02000000000000000000" pitchFamily="2" charset="0"/>
                <a:cs typeface="Hind Medium" panose="02000000000000000000" pitchFamily="2" charset="0"/>
              </a:rPr>
              <a:t>Assistentiewoningen</a:t>
            </a:r>
          </a:p>
        </p:txBody>
      </p:sp>
      <p:sp>
        <p:nvSpPr>
          <p:cNvPr id="3" name="Text Box 2">
            <a:extLst>
              <a:ext uri="{FF2B5EF4-FFF2-40B4-BE49-F238E27FC236}">
                <a16:creationId xmlns:a16="http://schemas.microsoft.com/office/drawing/2014/main" id="{6D77AB5F-D4E4-46A6-9989-15539363ECFB}"/>
              </a:ext>
            </a:extLst>
          </p:cNvPr>
          <p:cNvSpPr txBox="1">
            <a:spLocks noChangeArrowheads="1"/>
          </p:cNvSpPr>
          <p:nvPr/>
        </p:nvSpPr>
        <p:spPr bwMode="auto">
          <a:xfrm>
            <a:off x="377319" y="4599009"/>
            <a:ext cx="3061840" cy="374224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Er zijn assistentiewoningen in:</a:t>
            </a:r>
          </a:p>
          <a:p>
            <a:pPr defTabSz="864017" eaLnBrk="0" fontAlgn="base" hangingPunct="0">
              <a:spcBef>
                <a:spcPct val="0"/>
              </a:spcBef>
              <a:spcAft>
                <a:spcPct val="0"/>
              </a:spcAft>
            </a:pPr>
            <a:endParaRPr lang="nl-BE" altLang="nl-BE" sz="1701" dirty="0">
              <a:solidFill>
                <a:srgbClr val="0070C0"/>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Residentie Bruggenpark</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Bruggenhoek 36</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Tel: 09 360 69 78</a:t>
            </a:r>
          </a:p>
          <a:p>
            <a:pPr defTabSz="864017" eaLnBrk="0" fontAlgn="base" hangingPunct="0">
              <a:spcBef>
                <a:spcPct val="0"/>
              </a:spcBef>
              <a:spcAft>
                <a:spcPct val="0"/>
              </a:spcAft>
            </a:pPr>
            <a:r>
              <a:rPr lang="nl-BE" altLang="nl-BE" sz="1701" u="sng" dirty="0">
                <a:solidFill>
                  <a:srgbClr val="0070C0"/>
                </a:solidFill>
                <a:latin typeface="Hind Light" panose="02000000000000000000" pitchFamily="2" charset="0"/>
                <a:cs typeface="Hind Light" panose="02000000000000000000" pitchFamily="2" charset="0"/>
              </a:rPr>
              <a:t>info@wzcbruggenpark.be</a:t>
            </a:r>
          </a:p>
          <a:p>
            <a:pPr defTabSz="864017" eaLnBrk="0" fontAlgn="base" hangingPunct="0">
              <a:spcBef>
                <a:spcPct val="0"/>
              </a:spcBef>
              <a:spcAft>
                <a:spcPct val="0"/>
              </a:spcAft>
            </a:pPr>
            <a:r>
              <a:rPr lang="nl-BE" altLang="nl-BE" sz="1701" u="sng" dirty="0">
                <a:solidFill>
                  <a:srgbClr val="0070C0"/>
                </a:solidFill>
                <a:latin typeface="Hind Light" panose="02000000000000000000" pitchFamily="2" charset="0"/>
                <a:cs typeface="Hind Light" panose="02000000000000000000" pitchFamily="2" charset="0"/>
              </a:rPr>
              <a:t>bruggenpark.be</a:t>
            </a:r>
          </a:p>
          <a:p>
            <a:pPr lvl="0" eaLnBrk="0" fontAlgn="base" hangingPunct="0">
              <a:spcBef>
                <a:spcPct val="0"/>
              </a:spcBef>
              <a:spcAft>
                <a:spcPct val="0"/>
              </a:spcAft>
            </a:pPr>
            <a:r>
              <a:rPr lang="nl-BE" altLang="nl-BE" sz="1701" u="sng" dirty="0">
                <a:solidFill>
                  <a:srgbClr val="0070C0"/>
                </a:solidFill>
                <a:latin typeface="Hind Light" panose="02000000000000000000" pitchFamily="2" charset="0"/>
                <a:cs typeface="Hind Light" panose="02000000000000000000" pitchFamily="2" charset="0"/>
                <a:hlinkClick r:id="rId2"/>
              </a:rPr>
              <a:t>www.wzcbruggenpark.be</a:t>
            </a:r>
            <a:endParaRPr lang="nl-BE" altLang="nl-BE" sz="1701" u="sng" dirty="0">
              <a:solidFill>
                <a:srgbClr val="0070C0"/>
              </a:solidFill>
              <a:latin typeface="Hind Light" panose="02000000000000000000" pitchFamily="2" charset="0"/>
              <a:cs typeface="Hind Light" panose="02000000000000000000" pitchFamily="2" charset="0"/>
            </a:endParaRPr>
          </a:p>
          <a:p>
            <a:pPr lvl="0" eaLnBrk="0" fontAlgn="base" hangingPunct="0">
              <a:spcBef>
                <a:spcPct val="0"/>
              </a:spcBef>
              <a:spcAft>
                <a:spcPct val="0"/>
              </a:spcAft>
            </a:pPr>
            <a:endParaRPr lang="nl-BE" altLang="nl-BE" sz="1701" u="sng" dirty="0">
              <a:solidFill>
                <a:srgbClr val="0070C0"/>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IKARIA</a:t>
            </a:r>
          </a:p>
          <a:p>
            <a:pPr eaLnBrk="0" fontAlgn="base" hangingPunct="0">
              <a:spcBef>
                <a:spcPct val="0"/>
              </a:spcBef>
              <a:spcAft>
                <a:spcPct val="0"/>
              </a:spcAft>
            </a:pPr>
            <a:r>
              <a:rPr lang="nl-BE" altLang="nl-BE" sz="1701" dirty="0">
                <a:solidFill>
                  <a:srgbClr val="0070C0"/>
                </a:solidFill>
                <a:latin typeface="Hind Light" panose="02000000000000000000" pitchFamily="2" charset="0"/>
                <a:ea typeface="Verdana" panose="020B0604030504040204" pitchFamily="34" charset="0"/>
                <a:cs typeface="Hind Light" panose="02000000000000000000" pitchFamily="2" charset="0"/>
              </a:rPr>
              <a:t>Faliestraat 1</a:t>
            </a:r>
          </a:p>
          <a:p>
            <a:pPr eaLnBrk="0" fontAlgn="base" hangingPunct="0">
              <a:spcBef>
                <a:spcPct val="0"/>
              </a:spcBef>
              <a:spcAft>
                <a:spcPct val="0"/>
              </a:spcAft>
            </a:pPr>
            <a:r>
              <a:rPr lang="nl-BE" altLang="nl-BE" sz="1701" dirty="0">
                <a:solidFill>
                  <a:srgbClr val="0070C0"/>
                </a:solidFill>
                <a:latin typeface="Hind Light" panose="02000000000000000000" pitchFamily="2" charset="0"/>
                <a:ea typeface="Verdana" panose="020B0604030504040204" pitchFamily="34" charset="0"/>
                <a:cs typeface="Hind Light" panose="02000000000000000000" pitchFamily="2" charset="0"/>
              </a:rPr>
              <a:t>9620 Zottegem</a:t>
            </a:r>
            <a:endParaRPr lang="nl-BE" altLang="nl-BE" sz="1701" dirty="0">
              <a:solidFill>
                <a:srgbClr val="00B0F0"/>
              </a:solidFill>
              <a:latin typeface="Hind Light"/>
              <a:ea typeface="Verdana" panose="020B0604030504040204" pitchFamily="34" charset="0"/>
              <a:cs typeface="Verdana" panose="020B0604030504040204" pitchFamily="34" charset="0"/>
            </a:endParaRPr>
          </a:p>
          <a:p>
            <a:pPr lvl="0"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Tel: 09 311 10 00 </a:t>
            </a:r>
            <a:endParaRPr lang="nl-BE" altLang="nl-BE" sz="1701" u="sng" dirty="0">
              <a:solidFill>
                <a:srgbClr val="0070C0"/>
              </a:solidFill>
              <a:latin typeface="Hind Light" panose="02000000000000000000" pitchFamily="2" charset="0"/>
              <a:cs typeface="Hind Light" panose="02000000000000000000" pitchFamily="2" charset="0"/>
            </a:endParaRPr>
          </a:p>
          <a:p>
            <a:pPr lvl="0" eaLnBrk="0" fontAlgn="base" hangingPunct="0">
              <a:spcBef>
                <a:spcPct val="0"/>
              </a:spcBef>
              <a:spcAft>
                <a:spcPct val="0"/>
              </a:spcAft>
            </a:pPr>
            <a:r>
              <a:rPr lang="nl-BE" altLang="nl-BE" sz="1701" u="sng" dirty="0">
                <a:solidFill>
                  <a:schemeClr val="tx2"/>
                </a:solidFill>
                <a:latin typeface="Hind Light" panose="02000000000000000000" pitchFamily="2" charset="0"/>
                <a:cs typeface="Hind Light" panose="02000000000000000000" pitchFamily="2" charset="0"/>
                <a:hlinkClick r:id="rId3">
                  <a:extLst>
                    <a:ext uri="{A12FA001-AC4F-418D-AE19-62706E023703}">
                      <ahyp:hlinkClr xmlns:ahyp="http://schemas.microsoft.com/office/drawing/2018/hyperlinkcolor" val="tx"/>
                    </a:ext>
                  </a:extLst>
                </a:hlinkClick>
              </a:rPr>
              <a:t>www.ik</a:t>
            </a:r>
            <a:r>
              <a:rPr lang="nl-BE" altLang="nl-BE" sz="1701" u="sng" dirty="0">
                <a:solidFill>
                  <a:schemeClr val="tx2"/>
                </a:solidFill>
                <a:latin typeface="Hind Light" panose="02000000000000000000" pitchFamily="2" charset="0"/>
                <a:cs typeface="Hind Light" panose="02000000000000000000" pitchFamily="2" charset="0"/>
              </a:rPr>
              <a:t>aria.be</a:t>
            </a:r>
            <a:endParaRPr lang="nl-BE" altLang="nl-BE" sz="1701" dirty="0">
              <a:solidFill>
                <a:schemeClr val="tx2"/>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dirty="0">
              <a:latin typeface="Hind Light" panose="02000000000000000000" pitchFamily="2" charset="0"/>
              <a:cs typeface="Hind Light" panose="02000000000000000000" pitchFamily="2" charset="0"/>
            </a:endParaRPr>
          </a:p>
        </p:txBody>
      </p:sp>
      <p:sp>
        <p:nvSpPr>
          <p:cNvPr id="4" name="Text Box 3">
            <a:extLst>
              <a:ext uri="{FF2B5EF4-FFF2-40B4-BE49-F238E27FC236}">
                <a16:creationId xmlns:a16="http://schemas.microsoft.com/office/drawing/2014/main" id="{DBA15130-2289-4B7B-95C3-F5DC41E71337}"/>
              </a:ext>
            </a:extLst>
          </p:cNvPr>
          <p:cNvSpPr txBox="1">
            <a:spLocks noChangeArrowheads="1"/>
          </p:cNvSpPr>
          <p:nvPr/>
        </p:nvSpPr>
        <p:spPr bwMode="auto">
          <a:xfrm>
            <a:off x="3645024" y="5098583"/>
            <a:ext cx="3069242" cy="3022769"/>
          </a:xfrm>
          <a:prstGeom prst="rect">
            <a:avLst/>
          </a:prstGeom>
          <a:noFill/>
          <a:ln w="25400" algn="ctr">
            <a:solidFill>
              <a:srgbClr val="FFFFFF"/>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De Bron vzw</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Marie </a:t>
            </a:r>
            <a:r>
              <a:rPr lang="nl-BE" altLang="nl-BE" sz="1701" dirty="0" err="1">
                <a:solidFill>
                  <a:srgbClr val="0070C0"/>
                </a:solidFill>
                <a:latin typeface="Hind Light" panose="02000000000000000000" pitchFamily="2" charset="0"/>
                <a:cs typeface="Hind Light" panose="02000000000000000000" pitchFamily="2" charset="0"/>
              </a:rPr>
              <a:t>Popelinstraat</a:t>
            </a:r>
            <a:r>
              <a:rPr lang="nl-BE" altLang="nl-BE" sz="1701" dirty="0">
                <a:solidFill>
                  <a:srgbClr val="0070C0"/>
                </a:solidFill>
                <a:latin typeface="Hind Light" panose="02000000000000000000" pitchFamily="2" charset="0"/>
                <a:cs typeface="Hind Light" panose="02000000000000000000" pitchFamily="2" charset="0"/>
              </a:rPr>
              <a:t> 4</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Tel: 09 364 89 30</a:t>
            </a:r>
          </a:p>
          <a:p>
            <a:pPr defTabSz="864017" eaLnBrk="0" fontAlgn="base" hangingPunct="0">
              <a:spcBef>
                <a:spcPct val="0"/>
              </a:spcBef>
              <a:spcAft>
                <a:spcPct val="0"/>
              </a:spcAft>
            </a:pPr>
            <a:r>
              <a:rPr lang="nl-BE" altLang="nl-BE" sz="1701" dirty="0">
                <a:solidFill>
                  <a:srgbClr val="5B9BD5"/>
                </a:solidFill>
                <a:latin typeface="Hind Light" panose="02000000000000000000" pitchFamily="2" charset="0"/>
                <a:cs typeface="Hind Light" panose="02000000000000000000" pitchFamily="2" charset="0"/>
              </a:rPr>
              <a:t>gaw.debron@sezz.be</a:t>
            </a:r>
          </a:p>
          <a:p>
            <a:pPr defTabSz="864017" eaLnBrk="0" fontAlgn="base" hangingPunct="0">
              <a:spcBef>
                <a:spcPct val="0"/>
              </a:spcBef>
              <a:spcAft>
                <a:spcPct val="0"/>
              </a:spcAft>
            </a:pPr>
            <a:r>
              <a:rPr lang="nl-BE" altLang="nl-BE" sz="1701" u="sng" dirty="0">
                <a:solidFill>
                  <a:srgbClr val="0070C0"/>
                </a:solidFill>
                <a:latin typeface="Hind Light" panose="02000000000000000000" pitchFamily="2" charset="0"/>
                <a:cs typeface="Hind Light" panose="02000000000000000000" pitchFamily="2" charset="0"/>
                <a:hlinkClick r:id="rId4"/>
              </a:rPr>
              <a:t>www.debronzorgtvooru.be</a:t>
            </a:r>
            <a:r>
              <a:rPr lang="nl-BE" altLang="nl-BE" sz="1701" u="sng" dirty="0">
                <a:solidFill>
                  <a:srgbClr val="0070C0"/>
                </a:solidFill>
                <a:latin typeface="Hind Light" panose="02000000000000000000" pitchFamily="2" charset="0"/>
                <a:cs typeface="Hind Light" panose="02000000000000000000" pitchFamily="2" charset="0"/>
              </a:rPr>
              <a:t>/</a:t>
            </a:r>
            <a:br>
              <a:rPr lang="nl-BE" altLang="nl-BE" sz="1701" u="sng" dirty="0">
                <a:solidFill>
                  <a:srgbClr val="0070C0"/>
                </a:solidFill>
                <a:latin typeface="Hind Light" panose="02000000000000000000" pitchFamily="2" charset="0"/>
                <a:cs typeface="Hind Light" panose="02000000000000000000" pitchFamily="2" charset="0"/>
              </a:rPr>
            </a:br>
            <a:r>
              <a:rPr lang="nl-BE" altLang="nl-BE" sz="1701" u="sng" dirty="0">
                <a:solidFill>
                  <a:srgbClr val="0070C0"/>
                </a:solidFill>
                <a:latin typeface="Hind Light" panose="02000000000000000000" pitchFamily="2" charset="0"/>
                <a:cs typeface="Hind Light" panose="02000000000000000000" pitchFamily="2" charset="0"/>
              </a:rPr>
              <a:t>assistentiewoningen</a:t>
            </a:r>
          </a:p>
          <a:p>
            <a:pPr defTabSz="864017" eaLnBrk="0" fontAlgn="base" hangingPunct="0">
              <a:spcBef>
                <a:spcPct val="0"/>
              </a:spcBef>
              <a:spcAft>
                <a:spcPct val="0"/>
              </a:spcAft>
            </a:pPr>
            <a:endParaRPr lang="nl-BE" altLang="nl-BE" sz="1701" u="sng" dirty="0">
              <a:solidFill>
                <a:srgbClr val="0070C0"/>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Residentie Leon</a:t>
            </a:r>
          </a:p>
          <a:p>
            <a:pPr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Broeder Mareslaan 89</a:t>
            </a:r>
          </a:p>
          <a:p>
            <a:pPr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9620 Zottegem</a:t>
            </a:r>
          </a:p>
          <a:p>
            <a:pPr eaLnBrk="0" fontAlgn="base" hangingPunct="0">
              <a:spcBef>
                <a:spcPct val="0"/>
              </a:spcBef>
              <a:spcAft>
                <a:spcPct val="0"/>
              </a:spcAft>
            </a:pPr>
            <a:r>
              <a:rPr lang="nl-BE" altLang="nl-BE" sz="1701" u="sng" dirty="0">
                <a:solidFill>
                  <a:srgbClr val="0070C0"/>
                </a:solidFill>
                <a:latin typeface="Hind Light" panose="02000000000000000000" pitchFamily="2" charset="0"/>
                <a:cs typeface="Hind Light" panose="02000000000000000000" pitchFamily="2" charset="0"/>
              </a:rPr>
              <a:t>info@residentie-leon.be</a:t>
            </a:r>
          </a:p>
          <a:p>
            <a:pPr lvl="0" eaLnBrk="0" fontAlgn="base" hangingPunct="0">
              <a:spcBef>
                <a:spcPct val="0"/>
              </a:spcBef>
              <a:spcAft>
                <a:spcPct val="0"/>
              </a:spcAft>
            </a:pPr>
            <a:r>
              <a:rPr lang="nl-BE" altLang="nl-BE" sz="1701" u="sng" dirty="0">
                <a:solidFill>
                  <a:srgbClr val="0070C0"/>
                </a:solidFill>
                <a:latin typeface="Hind Light" panose="02000000000000000000" pitchFamily="2" charset="0"/>
                <a:cs typeface="Hind Light" panose="02000000000000000000" pitchFamily="2" charset="0"/>
                <a:hlinkClick r:id="rId5"/>
              </a:rPr>
              <a:t>www.residentie-leon.be/</a:t>
            </a:r>
            <a:endParaRPr lang="nl-BE" altLang="nl-BE" sz="1701" u="sng" dirty="0">
              <a:solidFill>
                <a:srgbClr val="0070C0"/>
              </a:solidFill>
              <a:latin typeface="Hind Light" panose="02000000000000000000" pitchFamily="2" charset="0"/>
              <a:cs typeface="Hind Light" panose="02000000000000000000" pitchFamily="2" charset="0"/>
            </a:endParaRPr>
          </a:p>
          <a:p>
            <a:pPr lvl="0" eaLnBrk="0" fontAlgn="base" hangingPunct="0">
              <a:spcBef>
                <a:spcPct val="0"/>
              </a:spcBef>
              <a:spcAft>
                <a:spcPct val="0"/>
              </a:spcAft>
            </a:pPr>
            <a:endParaRPr lang="nl-BE" altLang="nl-BE" sz="1701" u="sng" dirty="0">
              <a:solidFill>
                <a:srgbClr val="0070C0"/>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endParaRPr lang="nl-BE" altLang="nl-BE" sz="1701" u="sng" dirty="0">
              <a:solidFill>
                <a:srgbClr val="0070C0"/>
              </a:solidFill>
              <a:latin typeface="Hind Light" panose="02000000000000000000" pitchFamily="2" charset="0"/>
              <a:cs typeface="Hind Light" panose="02000000000000000000" pitchFamily="2" charset="0"/>
            </a:endParaRPr>
          </a:p>
        </p:txBody>
      </p:sp>
      <p:sp>
        <p:nvSpPr>
          <p:cNvPr id="5" name="Rechthoek 4">
            <a:extLst>
              <a:ext uri="{FF2B5EF4-FFF2-40B4-BE49-F238E27FC236}">
                <a16:creationId xmlns:a16="http://schemas.microsoft.com/office/drawing/2014/main" id="{5E0EF320-2DFA-45F3-865B-B9EF932D1308}"/>
              </a:ext>
            </a:extLst>
          </p:cNvPr>
          <p:cNvSpPr/>
          <p:nvPr/>
        </p:nvSpPr>
        <p:spPr>
          <a:xfrm>
            <a:off x="359758" y="3833818"/>
            <a:ext cx="6120000" cy="615810"/>
          </a:xfrm>
          <a:prstGeom prst="rect">
            <a:avLst/>
          </a:prstGeom>
        </p:spPr>
        <p:txBody>
          <a:bodyPr wrap="square">
            <a:spAutoFit/>
          </a:bodyPr>
          <a:lstStyle/>
          <a:p>
            <a:pPr lvl="0" eaLnBrk="0" fontAlgn="base" hangingPunct="0">
              <a:spcBef>
                <a:spcPct val="0"/>
              </a:spcBef>
              <a:spcAft>
                <a:spcPct val="0"/>
              </a:spcAft>
            </a:pPr>
            <a:r>
              <a:rPr lang="nl-BE" altLang="nl-BE" sz="1701" dirty="0">
                <a:solidFill>
                  <a:srgbClr val="0070C0"/>
                </a:solidFill>
                <a:latin typeface="Hind Light" panose="02000000000000000000" pitchFamily="2" charset="0"/>
                <a:cs typeface="Hind Light" panose="02000000000000000000" pitchFamily="2" charset="0"/>
              </a:rPr>
              <a:t>Als je nog vrij zelfstandig bent, dan kan je vanaf 65 jaar kiezen voor een assistentiewoning. (vroegere serviceflats)</a:t>
            </a:r>
          </a:p>
        </p:txBody>
      </p:sp>
      <p:sp>
        <p:nvSpPr>
          <p:cNvPr id="6" name="Tekstvak 5">
            <a:extLst>
              <a:ext uri="{FF2B5EF4-FFF2-40B4-BE49-F238E27FC236}">
                <a16:creationId xmlns:a16="http://schemas.microsoft.com/office/drawing/2014/main" id="{11B3966B-9187-1219-76B2-53A96F2388B6}"/>
              </a:ext>
            </a:extLst>
          </p:cNvPr>
          <p:cNvSpPr txBox="1"/>
          <p:nvPr/>
        </p:nvSpPr>
        <p:spPr>
          <a:xfrm>
            <a:off x="377319" y="8957396"/>
            <a:ext cx="6120000" cy="877163"/>
          </a:xfrm>
          <a:prstGeom prst="rect">
            <a:avLst/>
          </a:prstGeom>
          <a:noFill/>
        </p:spPr>
        <p:txBody>
          <a:bodyPr wrap="square" rtlCol="0">
            <a:spAutoFit/>
          </a:bodyPr>
          <a:lstStyle/>
          <a:p>
            <a:pPr lvl="0" eaLnBrk="0" fontAlgn="base" hangingPunct="0">
              <a:spcBef>
                <a:spcPct val="0"/>
              </a:spcBef>
              <a:spcAft>
                <a:spcPct val="0"/>
              </a:spcAft>
            </a:pPr>
            <a:r>
              <a:rPr lang="nl-BE" altLang="nl-BE" sz="1700" dirty="0">
                <a:solidFill>
                  <a:srgbClr val="0070C0"/>
                </a:solidFill>
                <a:latin typeface="Hind Light" panose="02000000000000000000" pitchFamily="2" charset="0"/>
                <a:cs typeface="Hind Light" panose="02000000000000000000" pitchFamily="2" charset="0"/>
              </a:rPr>
              <a:t>Er zijn steeds assistentiewoningen in aanbouw.</a:t>
            </a:r>
          </a:p>
          <a:p>
            <a:pPr lvl="0" eaLnBrk="0" fontAlgn="base" hangingPunct="0">
              <a:spcBef>
                <a:spcPct val="0"/>
              </a:spcBef>
              <a:spcAft>
                <a:spcPct val="0"/>
              </a:spcAft>
            </a:pPr>
            <a:r>
              <a:rPr lang="nl-BE" altLang="nl-BE" sz="1700" dirty="0">
                <a:solidFill>
                  <a:srgbClr val="0070C0"/>
                </a:solidFill>
                <a:latin typeface="Hind Light" panose="02000000000000000000" pitchFamily="2" charset="0"/>
                <a:cs typeface="Hind Light" panose="02000000000000000000" pitchFamily="2" charset="0"/>
              </a:rPr>
              <a:t>Voor een zo recent mogelijk overzicht ga naar: </a:t>
            </a:r>
            <a:r>
              <a:rPr lang="nl-BE" altLang="nl-BE" sz="1700" dirty="0">
                <a:solidFill>
                  <a:srgbClr val="0070C0"/>
                </a:solidFill>
                <a:latin typeface="Hind Light" panose="02000000000000000000" pitchFamily="2" charset="0"/>
                <a:cs typeface="Hind Light" panose="02000000000000000000" pitchFamily="2" charset="0"/>
                <a:hlinkClick r:id="rId6"/>
              </a:rPr>
              <a:t>www.woonzorgweb.be/serviceflats/oost-vlaanderen/zottegem</a:t>
            </a:r>
            <a:endParaRPr lang="nl-BE" altLang="nl-BE" sz="1700" dirty="0">
              <a:solidFill>
                <a:srgbClr val="0070C0"/>
              </a:solidFill>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71572589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437042" y="344488"/>
            <a:ext cx="6120000" cy="2088232"/>
          </a:xfrm>
        </p:spPr>
        <p:txBody>
          <a:bodyPr>
            <a:normAutofit/>
          </a:bodyPr>
          <a:lstStyle/>
          <a:p>
            <a:pPr algn="l" defTabSz="170082"/>
            <a:r>
              <a:rPr lang="nl-BE" sz="4000" b="1" dirty="0">
                <a:solidFill>
                  <a:schemeClr val="bg1"/>
                </a:solidFill>
                <a:latin typeface="Hind Medium" panose="02000000000000000000" pitchFamily="2" charset="0"/>
                <a:ea typeface="Verdana" panose="020B0604030504040204" pitchFamily="34" charset="0"/>
                <a:cs typeface="Hind Medium" panose="02000000000000000000" pitchFamily="2" charset="0"/>
              </a:rPr>
              <a:t>10.2.	Aanleunwoningen</a:t>
            </a:r>
          </a:p>
        </p:txBody>
      </p:sp>
      <p:sp>
        <p:nvSpPr>
          <p:cNvPr id="3" name="Text Box 2">
            <a:extLst>
              <a:ext uri="{FF2B5EF4-FFF2-40B4-BE49-F238E27FC236}">
                <a16:creationId xmlns:a16="http://schemas.microsoft.com/office/drawing/2014/main" id="{122658C0-5337-468C-A0B7-21E335C6B77A}"/>
              </a:ext>
            </a:extLst>
          </p:cNvPr>
          <p:cNvSpPr txBox="1">
            <a:spLocks noChangeArrowheads="1"/>
          </p:cNvSpPr>
          <p:nvPr/>
        </p:nvSpPr>
        <p:spPr bwMode="auto">
          <a:xfrm>
            <a:off x="369000" y="4736976"/>
            <a:ext cx="6120000" cy="411599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just"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Als je al wat meer zorg nodig hebt, maar je wil toch zelfstandig blijven wonen, dan is een aanleunwoning misschien de juiste keuze.</a:t>
            </a:r>
          </a:p>
          <a:p>
            <a:pPr algn="just" defTabSz="864017" eaLnBrk="0" fontAlgn="base" hangingPunct="0">
              <a:spcBef>
                <a:spcPct val="0"/>
              </a:spcBef>
              <a:spcAft>
                <a:spcPct val="0"/>
              </a:spcAft>
            </a:pPr>
            <a:endParaRPr lang="nl-BE" altLang="nl-BE" sz="1701" dirty="0">
              <a:solidFill>
                <a:srgbClr val="4475A1"/>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Een aanleunwoning “leunt” letterlijk aan bij zorginstelling voor ouderen zoals een lokaal dienstencentrum, een </a:t>
            </a:r>
            <a:r>
              <a:rPr lang="nl-BE" altLang="nl-BE" sz="1701" dirty="0" err="1">
                <a:solidFill>
                  <a:srgbClr val="4475A1"/>
                </a:solidFill>
                <a:latin typeface="Hind Light" panose="02000000000000000000" pitchFamily="2" charset="0"/>
                <a:cs typeface="Hind Light" panose="02000000000000000000" pitchFamily="2" charset="0"/>
              </a:rPr>
              <a:t>dagverzorgingscentrum</a:t>
            </a:r>
            <a:r>
              <a:rPr lang="nl-BE" altLang="nl-BE" sz="1701" dirty="0">
                <a:solidFill>
                  <a:srgbClr val="4475A1"/>
                </a:solidFill>
                <a:latin typeface="Hind Light" panose="02000000000000000000" pitchFamily="2" charset="0"/>
                <a:cs typeface="Hind Light" panose="02000000000000000000" pitchFamily="2" charset="0"/>
              </a:rPr>
              <a:t> of bij een </a:t>
            </a:r>
            <a:r>
              <a:rPr lang="nl-BE" altLang="nl-BE" sz="1701" dirty="0" err="1">
                <a:solidFill>
                  <a:srgbClr val="4475A1"/>
                </a:solidFill>
                <a:latin typeface="Hind Light" panose="02000000000000000000" pitchFamily="2" charset="0"/>
                <a:cs typeface="Hind Light" panose="02000000000000000000" pitchFamily="2" charset="0"/>
              </a:rPr>
              <a:t>woonzorgcentrum</a:t>
            </a:r>
            <a:r>
              <a:rPr lang="nl-BE" altLang="nl-BE" sz="1701" dirty="0">
                <a:solidFill>
                  <a:srgbClr val="4475A1"/>
                </a:solidFill>
                <a:latin typeface="Hind Light" panose="02000000000000000000" pitchFamily="2" charset="0"/>
                <a:cs typeface="Hind Light" panose="02000000000000000000" pitchFamily="2" charset="0"/>
              </a:rPr>
              <a:t>.</a:t>
            </a:r>
          </a:p>
          <a:p>
            <a:pPr algn="just" defTabSz="864017" eaLnBrk="0" fontAlgn="base" hangingPunct="0">
              <a:spcBef>
                <a:spcPct val="0"/>
              </a:spcBef>
              <a:spcAft>
                <a:spcPct val="0"/>
              </a:spcAft>
            </a:pPr>
            <a:endParaRPr lang="nl-BE" altLang="nl-BE" sz="1701" dirty="0">
              <a:solidFill>
                <a:srgbClr val="4475A1"/>
              </a:solidFill>
              <a:latin typeface="Hind Light" panose="02000000000000000000" pitchFamily="2" charset="0"/>
              <a:cs typeface="Hind Light" panose="02000000000000000000" pitchFamily="2" charset="0"/>
            </a:endParaRPr>
          </a:p>
          <a:p>
            <a:pPr algn="just"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De woning beschikt over alle comfort, zodat jij veilig en zelfstandig kan wonen.</a:t>
            </a:r>
          </a:p>
          <a:p>
            <a:pPr algn="just"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Tegelijk kun je makkelijk en tegen betaling gebruik maken van de diensten van het lokaal dienstencentrum voor warme maaltijden of huishoudelijke hulp. Zin in een leuke activiteit? Dan kun je aansluiten bij het animatie aanbod van het dagcentrum of het </a:t>
            </a:r>
            <a:r>
              <a:rPr lang="nl-BE" altLang="nl-BE" sz="1701" dirty="0" err="1">
                <a:solidFill>
                  <a:srgbClr val="4475A1"/>
                </a:solidFill>
                <a:latin typeface="Hind Light" panose="02000000000000000000" pitchFamily="2" charset="0"/>
                <a:cs typeface="Hind Light" panose="02000000000000000000" pitchFamily="2" charset="0"/>
              </a:rPr>
              <a:t>woonzorgcentrum</a:t>
            </a:r>
            <a:r>
              <a:rPr lang="nl-BE" altLang="nl-BE" sz="1701" dirty="0">
                <a:solidFill>
                  <a:srgbClr val="4475A1"/>
                </a:solidFill>
                <a:latin typeface="Hind Light" panose="02000000000000000000" pitchFamily="2" charset="0"/>
                <a:cs typeface="Hind Light" panose="02000000000000000000" pitchFamily="2" charset="0"/>
              </a:rPr>
              <a:t>.</a:t>
            </a:r>
            <a:endParaRPr lang="nl-BE" altLang="nl-BE" sz="1701" dirty="0">
              <a:latin typeface="Hind Light" panose="02000000000000000000" pitchFamily="2" charset="0"/>
              <a:cs typeface="Hind Light" panose="02000000000000000000" pitchFamily="2" charset="0"/>
            </a:endParaRPr>
          </a:p>
        </p:txBody>
      </p:sp>
    </p:spTree>
    <p:extLst>
      <p:ext uri="{BB962C8B-B14F-4D97-AF65-F5344CB8AC3E}">
        <p14:creationId xmlns:p14="http://schemas.microsoft.com/office/powerpoint/2010/main" val="385114343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70840" y="344488"/>
            <a:ext cx="6226511" cy="2016224"/>
          </a:xfrm>
        </p:spPr>
        <p:txBody>
          <a:bodyPr>
            <a:normAutofit/>
          </a:bodyPr>
          <a:lstStyle/>
          <a:p>
            <a:pPr algn="l" defTabSz="170082"/>
            <a:r>
              <a:rPr lang="nl-BE" sz="4000" b="1" dirty="0">
                <a:solidFill>
                  <a:schemeClr val="bg1"/>
                </a:solidFill>
                <a:latin typeface="Hind Medium" panose="02000000000000000000" pitchFamily="2" charset="0"/>
                <a:ea typeface="Verdana" panose="020B0604030504040204" pitchFamily="34" charset="0"/>
                <a:cs typeface="Hind Medium" panose="02000000000000000000" pitchFamily="2" charset="0"/>
              </a:rPr>
              <a:t>10.3.	Het Woonzorgcentrum</a:t>
            </a:r>
          </a:p>
        </p:txBody>
      </p:sp>
      <p:sp>
        <p:nvSpPr>
          <p:cNvPr id="4" name="Text Box 2">
            <a:extLst>
              <a:ext uri="{FF2B5EF4-FFF2-40B4-BE49-F238E27FC236}">
                <a16:creationId xmlns:a16="http://schemas.microsoft.com/office/drawing/2014/main" id="{F259F003-E1B7-4827-8380-B1CA88CC244D}"/>
              </a:ext>
            </a:extLst>
          </p:cNvPr>
          <p:cNvSpPr txBox="1">
            <a:spLocks noChangeArrowheads="1"/>
          </p:cNvSpPr>
          <p:nvPr/>
        </p:nvSpPr>
        <p:spPr bwMode="auto">
          <a:xfrm>
            <a:off x="369000" y="4155250"/>
            <a:ext cx="6120000" cy="244947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Als je niet meer zelfstandig kan wonen omdat je bijna permanent hulp en zorg nodig hebt, dan kan je verhuizen naar een </a:t>
            </a:r>
            <a:r>
              <a:rPr lang="nl-BE" altLang="nl-BE" sz="1701" dirty="0" err="1">
                <a:solidFill>
                  <a:srgbClr val="4475A1"/>
                </a:solidFill>
                <a:latin typeface="Hind Light" panose="02000000000000000000" pitchFamily="2" charset="0"/>
                <a:cs typeface="Hind Light" panose="02000000000000000000" pitchFamily="2" charset="0"/>
              </a:rPr>
              <a:t>woonzorgcentrum</a:t>
            </a:r>
            <a:r>
              <a:rPr lang="nl-BE" altLang="nl-BE" sz="1701" dirty="0">
                <a:solidFill>
                  <a:srgbClr val="4475A1"/>
                </a:solidFill>
                <a:latin typeface="Hind Light" panose="02000000000000000000" pitchFamily="2" charset="0"/>
                <a:cs typeface="Hind Light" panose="02000000000000000000" pitchFamily="2" charset="0"/>
              </a:rPr>
              <a:t>.</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Je beschikt over een eigen kamer die je zelf inricht.</a:t>
            </a:r>
          </a:p>
          <a:p>
            <a:pPr defTabSz="864017" eaLnBrk="0" fontAlgn="base" hangingPunct="0">
              <a:spcBef>
                <a:spcPct val="0"/>
              </a:spcBef>
              <a:spcAft>
                <a:spcPct val="0"/>
              </a:spcAft>
            </a:pPr>
            <a:endParaRPr lang="nl-BE" altLang="nl-BE" sz="1701"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Er is dag en nacht personeel aanwezig om je te helpen.</a:t>
            </a: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Overdag kun je deelnemen aan allerlei animatie en activiteiten.</a:t>
            </a:r>
          </a:p>
          <a:p>
            <a:pPr defTabSz="864017" eaLnBrk="0" fontAlgn="base" hangingPunct="0">
              <a:spcBef>
                <a:spcPct val="0"/>
              </a:spcBef>
              <a:spcAft>
                <a:spcPct val="0"/>
              </a:spcAft>
            </a:pPr>
            <a:endParaRPr lang="nl-BE" altLang="nl-BE" sz="1701" dirty="0">
              <a:solidFill>
                <a:srgbClr val="4475A1"/>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dirty="0">
                <a:solidFill>
                  <a:srgbClr val="4475A1"/>
                </a:solidFill>
                <a:latin typeface="Hind Light" panose="02000000000000000000" pitchFamily="2" charset="0"/>
                <a:cs typeface="Hind Light" panose="02000000000000000000" pitchFamily="2" charset="0"/>
              </a:rPr>
              <a:t>Kinderen, familie en vrienden kunnen steeds op bezoek komen. </a:t>
            </a:r>
            <a:endParaRPr lang="nl-BE" altLang="nl-BE" sz="1701" dirty="0">
              <a:latin typeface="Hind Light" panose="02000000000000000000" pitchFamily="2" charset="0"/>
              <a:cs typeface="Hind Light" panose="02000000000000000000" pitchFamily="2" charset="0"/>
            </a:endParaRPr>
          </a:p>
        </p:txBody>
      </p:sp>
      <p:pic>
        <p:nvPicPr>
          <p:cNvPr id="2052" name="Picture 4" descr="Bruggenpark • woonzorgcentrum (rusthuis) in Zottegem • Woonzorgweb">
            <a:extLst>
              <a:ext uri="{FF2B5EF4-FFF2-40B4-BE49-F238E27FC236}">
                <a16:creationId xmlns:a16="http://schemas.microsoft.com/office/drawing/2014/main" id="{81BC21DD-0A9E-D0A2-F93C-D43B50E67B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5589" y="6604722"/>
            <a:ext cx="2160000" cy="134619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p.a... - Zottegem - Je moet het zien om te geloven - 10 jaar | Facebook">
            <a:extLst>
              <a:ext uri="{FF2B5EF4-FFF2-40B4-BE49-F238E27FC236}">
                <a16:creationId xmlns:a16="http://schemas.microsoft.com/office/drawing/2014/main" id="{116D23C6-60AA-7689-6CEC-C55C9254B38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328"/>
          <a:stretch/>
        </p:blipFill>
        <p:spPr bwMode="auto">
          <a:xfrm>
            <a:off x="382411" y="6689232"/>
            <a:ext cx="2160000" cy="128471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Woonzorgcentrum De Vlamme - Rusthuis - Zottegem">
            <a:extLst>
              <a:ext uri="{FF2B5EF4-FFF2-40B4-BE49-F238E27FC236}">
                <a16:creationId xmlns:a16="http://schemas.microsoft.com/office/drawing/2014/main" id="{410DE6A3-7C18-D852-A2A7-7C7C6067FBB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9000" y="8120241"/>
            <a:ext cx="2160000" cy="14400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Lokaal dienstencentrum – De Bron Zottegem | De Bron zorgt voor u">
            <a:extLst>
              <a:ext uri="{FF2B5EF4-FFF2-40B4-BE49-F238E27FC236}">
                <a16:creationId xmlns:a16="http://schemas.microsoft.com/office/drawing/2014/main" id="{6FEE954A-534D-022E-335F-471027A69A2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47673" y="8073512"/>
            <a:ext cx="2160000" cy="148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87619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BDFD7E-52E6-4E3A-A102-0FACB00F4208}"/>
              </a:ext>
            </a:extLst>
          </p:cNvPr>
          <p:cNvSpPr>
            <a:spLocks noGrp="1"/>
          </p:cNvSpPr>
          <p:nvPr>
            <p:ph type="title"/>
          </p:nvPr>
        </p:nvSpPr>
        <p:spPr>
          <a:xfrm>
            <a:off x="369000" y="344488"/>
            <a:ext cx="6120000" cy="2016224"/>
          </a:xfrm>
        </p:spPr>
        <p:txBody>
          <a:bodyPr>
            <a:normAutofit/>
          </a:bodyPr>
          <a:lstStyle/>
          <a:p>
            <a:pPr algn="l" defTabSz="170082"/>
            <a:r>
              <a:rPr lang="nl-BE" sz="4000" b="1" dirty="0">
                <a:solidFill>
                  <a:schemeClr val="bg1"/>
                </a:solidFill>
                <a:latin typeface="Hind Medium" panose="02000000000000000000" pitchFamily="2" charset="0"/>
                <a:ea typeface="Verdana" panose="020B0604030504040204" pitchFamily="34" charset="0"/>
                <a:cs typeface="Hind Medium" panose="02000000000000000000" pitchFamily="2" charset="0"/>
              </a:rPr>
              <a:t>10.3.	Woonzorgcentra</a:t>
            </a:r>
          </a:p>
        </p:txBody>
      </p:sp>
      <p:sp>
        <p:nvSpPr>
          <p:cNvPr id="3" name="Text Box 2">
            <a:extLst>
              <a:ext uri="{FF2B5EF4-FFF2-40B4-BE49-F238E27FC236}">
                <a16:creationId xmlns:a16="http://schemas.microsoft.com/office/drawing/2014/main" id="{906255AF-815F-46DB-8190-2AED7829AB7E}"/>
              </a:ext>
            </a:extLst>
          </p:cNvPr>
          <p:cNvSpPr txBox="1">
            <a:spLocks noChangeArrowheads="1"/>
          </p:cNvSpPr>
          <p:nvPr/>
        </p:nvSpPr>
        <p:spPr bwMode="auto">
          <a:xfrm>
            <a:off x="369000" y="3224808"/>
            <a:ext cx="3358591" cy="300033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defTabSz="864017"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Residentie Bruggenpark</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Bruggenhoek 36</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09 360 69 78</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hlinkClick r:id="rId2"/>
              </a:rPr>
              <a:t>info@wzcbruggenpark.be</a:t>
            </a:r>
            <a:endParaRPr lang="nl-BE" altLang="nl-BE" sz="1701" u="sng" dirty="0">
              <a:solidFill>
                <a:srgbClr val="085296"/>
              </a:solidFill>
              <a:latin typeface="Hind Light" panose="02000000000000000000" pitchFamily="2" charset="0"/>
              <a:cs typeface="Hind Light" panose="02000000000000000000" pitchFamily="2" charset="0"/>
            </a:endParaRP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www.wzcbruggenpark.be</a:t>
            </a: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WZC Egmont</a:t>
            </a:r>
          </a:p>
          <a:p>
            <a:pPr defTabSz="864017" eaLnBrk="0" fontAlgn="base" hangingPunct="0">
              <a:spcBef>
                <a:spcPct val="0"/>
              </a:spcBef>
              <a:spcAft>
                <a:spcPct val="0"/>
              </a:spcAft>
            </a:pPr>
            <a:r>
              <a:rPr lang="nl-BE" altLang="nl-BE" sz="1701" dirty="0" err="1">
                <a:solidFill>
                  <a:srgbClr val="085296"/>
                </a:solidFill>
                <a:latin typeface="Hind Light" panose="02000000000000000000" pitchFamily="2" charset="0"/>
                <a:cs typeface="Hind Light" panose="02000000000000000000" pitchFamily="2" charset="0"/>
              </a:rPr>
              <a:t>Deinsbekestraat</a:t>
            </a:r>
            <a:r>
              <a:rPr lang="nl-BE" altLang="nl-BE" sz="1701" dirty="0">
                <a:solidFill>
                  <a:srgbClr val="085296"/>
                </a:solidFill>
                <a:latin typeface="Hind Light" panose="02000000000000000000" pitchFamily="2" charset="0"/>
                <a:cs typeface="Hind Light" panose="02000000000000000000" pitchFamily="2" charset="0"/>
              </a:rPr>
              <a:t> 23</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09 364 56 00</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wzcegmont@ocmw.zottegem.be</a:t>
            </a:r>
            <a:endParaRPr lang="nl-BE" altLang="nl-BE" sz="1701" dirty="0">
              <a:latin typeface="Hind Light" panose="02000000000000000000" pitchFamily="2" charset="0"/>
              <a:cs typeface="Hind Light" panose="02000000000000000000" pitchFamily="2" charset="0"/>
            </a:endParaRPr>
          </a:p>
        </p:txBody>
      </p:sp>
      <p:sp>
        <p:nvSpPr>
          <p:cNvPr id="4" name="Text Box 3">
            <a:extLst>
              <a:ext uri="{FF2B5EF4-FFF2-40B4-BE49-F238E27FC236}">
                <a16:creationId xmlns:a16="http://schemas.microsoft.com/office/drawing/2014/main" id="{A9FC8669-2559-4BC1-9F62-BA01ED25D574}"/>
              </a:ext>
            </a:extLst>
          </p:cNvPr>
          <p:cNvSpPr txBox="1">
            <a:spLocks noChangeArrowheads="1"/>
          </p:cNvSpPr>
          <p:nvPr/>
        </p:nvSpPr>
        <p:spPr bwMode="auto">
          <a:xfrm>
            <a:off x="3727591" y="3666804"/>
            <a:ext cx="2989775" cy="31298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WZC De </a:t>
            </a:r>
            <a:r>
              <a:rPr lang="nl-BE" altLang="nl-BE" sz="1701" b="1" dirty="0" err="1">
                <a:solidFill>
                  <a:srgbClr val="00B0F0"/>
                </a:solidFill>
                <a:latin typeface="Hind Light"/>
                <a:ea typeface="Verdana" panose="020B0604030504040204" pitchFamily="34" charset="0"/>
                <a:cs typeface="Verdana" panose="020B0604030504040204" pitchFamily="34" charset="0"/>
              </a:rPr>
              <a:t>vlamme</a:t>
            </a:r>
            <a:endParaRPr lang="nl-BE" altLang="nl-BE" sz="1701" b="1" dirty="0">
              <a:solidFill>
                <a:srgbClr val="00B0F0"/>
              </a:solidFill>
              <a:latin typeface="Hind Light"/>
              <a:ea typeface="Verdana" panose="020B0604030504040204" pitchFamily="34" charset="0"/>
              <a:cs typeface="Verdana" panose="020B0604030504040204" pitchFamily="34" charset="0"/>
            </a:endParaRP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De </a:t>
            </a:r>
            <a:r>
              <a:rPr lang="nl-BE" altLang="nl-BE" sz="1701" dirty="0" err="1">
                <a:solidFill>
                  <a:srgbClr val="085296"/>
                </a:solidFill>
                <a:latin typeface="Hind Light" panose="02000000000000000000" pitchFamily="2" charset="0"/>
                <a:cs typeface="Hind Light" panose="02000000000000000000" pitchFamily="2" charset="0"/>
              </a:rPr>
              <a:t>Vlamme</a:t>
            </a:r>
            <a:r>
              <a:rPr lang="nl-BE" altLang="nl-BE" sz="1701" dirty="0">
                <a:solidFill>
                  <a:srgbClr val="085296"/>
                </a:solidFill>
                <a:latin typeface="Hind Light" panose="02000000000000000000" pitchFamily="2" charset="0"/>
                <a:cs typeface="Hind Light" panose="02000000000000000000" pitchFamily="2" charset="0"/>
              </a:rPr>
              <a:t> 24</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09 326 35 10</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devlamme@armonea.be</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www.armonea.be/huizen/de-vlamme</a:t>
            </a:r>
          </a:p>
          <a:p>
            <a:pPr defTabSz="864017" eaLnBrk="0" fontAlgn="base" hangingPunct="0">
              <a:spcBef>
                <a:spcPct val="0"/>
              </a:spcBef>
              <a:spcAft>
                <a:spcPct val="0"/>
              </a:spcAft>
            </a:pPr>
            <a:endParaRPr lang="nl-BE" altLang="nl-BE" sz="1701" u="sng" dirty="0">
              <a:solidFill>
                <a:srgbClr val="085296"/>
              </a:solidFill>
              <a:latin typeface="Hind Light" panose="02000000000000000000" pitchFamily="2" charset="0"/>
              <a:cs typeface="Hind Light" panose="02000000000000000000" pitchFamily="2" charset="0"/>
            </a:endParaRPr>
          </a:p>
          <a:p>
            <a:pPr eaLnBrk="0" fontAlgn="base" hangingPunct="0">
              <a:spcBef>
                <a:spcPct val="0"/>
              </a:spcBef>
              <a:spcAft>
                <a:spcPct val="0"/>
              </a:spcAft>
            </a:pPr>
            <a:r>
              <a:rPr lang="nl-BE" altLang="nl-BE" sz="1701" b="1" dirty="0">
                <a:solidFill>
                  <a:srgbClr val="00B0F0"/>
                </a:solidFill>
                <a:latin typeface="Hind Light"/>
                <a:ea typeface="Verdana" panose="020B0604030504040204" pitchFamily="34" charset="0"/>
                <a:cs typeface="Verdana" panose="020B0604030504040204" pitchFamily="34" charset="0"/>
              </a:rPr>
              <a:t>WZC De Bron</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Marie </a:t>
            </a:r>
            <a:r>
              <a:rPr lang="nl-BE" altLang="nl-BE" sz="1701" dirty="0" err="1">
                <a:solidFill>
                  <a:srgbClr val="085296"/>
                </a:solidFill>
                <a:latin typeface="Hind Light" panose="02000000000000000000" pitchFamily="2" charset="0"/>
                <a:cs typeface="Hind Light" panose="02000000000000000000" pitchFamily="2" charset="0"/>
              </a:rPr>
              <a:t>Popelinstraat</a:t>
            </a:r>
            <a:r>
              <a:rPr lang="nl-BE" altLang="nl-BE" sz="1701" dirty="0">
                <a:solidFill>
                  <a:srgbClr val="085296"/>
                </a:solidFill>
                <a:latin typeface="Hind Light" panose="02000000000000000000" pitchFamily="2" charset="0"/>
                <a:cs typeface="Hind Light" panose="02000000000000000000" pitchFamily="2" charset="0"/>
              </a:rPr>
              <a:t> 8</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9620 Zottegem</a:t>
            </a:r>
          </a:p>
          <a:p>
            <a:pPr defTabSz="864017" eaLnBrk="0" fontAlgn="base" hangingPunct="0">
              <a:spcBef>
                <a:spcPct val="0"/>
              </a:spcBef>
              <a:spcAft>
                <a:spcPct val="0"/>
              </a:spcAft>
            </a:pPr>
            <a:r>
              <a:rPr lang="nl-BE" altLang="nl-BE" sz="1701" dirty="0">
                <a:solidFill>
                  <a:srgbClr val="085296"/>
                </a:solidFill>
                <a:latin typeface="Hind Light" panose="02000000000000000000" pitchFamily="2" charset="0"/>
                <a:cs typeface="Hind Light" panose="02000000000000000000" pitchFamily="2" charset="0"/>
              </a:rPr>
              <a:t>Tel: 09 432 10 00</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Administratie.debron@sezz.be</a:t>
            </a:r>
          </a:p>
          <a:p>
            <a:pPr defTabSz="864017" eaLnBrk="0" fontAlgn="base" hangingPunct="0">
              <a:spcBef>
                <a:spcPct val="0"/>
              </a:spcBef>
              <a:spcAft>
                <a:spcPct val="0"/>
              </a:spcAft>
            </a:pPr>
            <a:r>
              <a:rPr lang="nl-BE" altLang="nl-BE" sz="1701" u="sng" dirty="0">
                <a:solidFill>
                  <a:srgbClr val="085296"/>
                </a:solidFill>
                <a:latin typeface="Hind Light" panose="02000000000000000000" pitchFamily="2" charset="0"/>
                <a:cs typeface="Hind Light" panose="02000000000000000000" pitchFamily="2" charset="0"/>
              </a:rPr>
              <a:t>www.debronzortvooru.be</a:t>
            </a:r>
            <a:endParaRPr lang="nl-BE" altLang="nl-BE" sz="1701" dirty="0">
              <a:latin typeface="Hind Light" panose="02000000000000000000" pitchFamily="2" charset="0"/>
              <a:cs typeface="Hind Light" panose="02000000000000000000" pitchFamily="2" charset="0"/>
            </a:endParaRPr>
          </a:p>
        </p:txBody>
      </p:sp>
      <p:pic>
        <p:nvPicPr>
          <p:cNvPr id="47108" name="Picture 4">
            <a:extLst>
              <a:ext uri="{FF2B5EF4-FFF2-40B4-BE49-F238E27FC236}">
                <a16:creationId xmlns:a16="http://schemas.microsoft.com/office/drawing/2014/main" id="{E28BBC20-AA4E-46DD-B375-695C2F0F41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367" y="6609184"/>
            <a:ext cx="3055658" cy="257701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7109" name="Picture 5">
            <a:extLst>
              <a:ext uri="{FF2B5EF4-FFF2-40B4-BE49-F238E27FC236}">
                <a16:creationId xmlns:a16="http://schemas.microsoft.com/office/drawing/2014/main" id="{F4098E6D-20F1-466B-8624-D2CABB3760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27591" y="7531239"/>
            <a:ext cx="2757067" cy="2020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81486365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D937D97-5914-49B6-86B6-540AD9AD8B07}"/>
              </a:ext>
            </a:extLst>
          </p:cNvPr>
          <p:cNvSpPr>
            <a:spLocks noGrp="1"/>
          </p:cNvSpPr>
          <p:nvPr>
            <p:ph type="title"/>
          </p:nvPr>
        </p:nvSpPr>
        <p:spPr>
          <a:xfrm>
            <a:off x="300959" y="344488"/>
            <a:ext cx="6120000" cy="2107016"/>
          </a:xfrm>
        </p:spPr>
        <p:txBody>
          <a:bodyPr>
            <a:normAutofit/>
          </a:bodyPr>
          <a:lstStyle/>
          <a:p>
            <a:r>
              <a:rPr lang="nl-BE" sz="4000" dirty="0"/>
              <a:t>Handige telefoonnummers</a:t>
            </a:r>
          </a:p>
        </p:txBody>
      </p:sp>
      <p:sp>
        <p:nvSpPr>
          <p:cNvPr id="7" name="Tekstvak 6">
            <a:extLst>
              <a:ext uri="{FF2B5EF4-FFF2-40B4-BE49-F238E27FC236}">
                <a16:creationId xmlns:a16="http://schemas.microsoft.com/office/drawing/2014/main" id="{DF33932B-BE16-4DAA-A9AC-E2360B8777F6}"/>
              </a:ext>
            </a:extLst>
          </p:cNvPr>
          <p:cNvSpPr txBox="1"/>
          <p:nvPr/>
        </p:nvSpPr>
        <p:spPr>
          <a:xfrm>
            <a:off x="512921" y="8598105"/>
            <a:ext cx="2848038" cy="819391"/>
          </a:xfrm>
          <a:prstGeom prst="rect">
            <a:avLst/>
          </a:prstGeom>
          <a:noFill/>
        </p:spPr>
        <p:txBody>
          <a:bodyPr wrap="square" rtlCol="0">
            <a:spAutoFit/>
          </a:bodyPr>
          <a:lstStyle/>
          <a:p>
            <a:pPr eaLnBrk="0" fontAlgn="base" hangingPunct="0">
              <a:spcBef>
                <a:spcPct val="0"/>
              </a:spcBef>
              <a:spcAft>
                <a:spcPct val="0"/>
              </a:spcAft>
            </a:pPr>
            <a:r>
              <a:rPr lang="nl-BE" sz="1701" b="1" dirty="0">
                <a:solidFill>
                  <a:srgbClr val="00B0F0"/>
                </a:solidFill>
                <a:latin typeface="Hind Light"/>
                <a:ea typeface="Verdana" panose="020B0604030504040204" pitchFamily="34" charset="0"/>
                <a:cs typeface="Verdana" panose="020B0604030504040204" pitchFamily="34" charset="0"/>
              </a:rPr>
              <a:t>Dokter van wacht Zottegem</a:t>
            </a:r>
          </a:p>
          <a:p>
            <a:pPr eaLnBrk="0" fontAlgn="base" hangingPunct="0">
              <a:spcBef>
                <a:spcPct val="0"/>
              </a:spcBef>
              <a:spcAft>
                <a:spcPct val="0"/>
              </a:spcAft>
            </a:pPr>
            <a:r>
              <a:rPr lang="nl-BE" sz="1701" b="1" dirty="0">
                <a:latin typeface="Hind Light"/>
                <a:ea typeface="Verdana" panose="020B0604030504040204" pitchFamily="34" charset="0"/>
                <a:cs typeface="Verdana" panose="020B0604030504040204" pitchFamily="34" charset="0"/>
              </a:rPr>
              <a:t>1733 </a:t>
            </a:r>
            <a:r>
              <a:rPr lang="nl-BE" sz="1323" dirty="0"/>
              <a:t>(niet-dringende medische hulp in het weekend en op feestdagen)</a:t>
            </a:r>
            <a:endParaRPr lang="nl-BE" sz="1323" b="1" dirty="0">
              <a:solidFill>
                <a:srgbClr val="00B0F0"/>
              </a:solidFill>
              <a:latin typeface="Hind Light"/>
              <a:ea typeface="Verdana" panose="020B0604030504040204" pitchFamily="34" charset="0"/>
              <a:cs typeface="Verdana" panose="020B0604030504040204" pitchFamily="34" charset="0"/>
            </a:endParaRPr>
          </a:p>
        </p:txBody>
      </p:sp>
      <p:sp>
        <p:nvSpPr>
          <p:cNvPr id="3" name="Tekstvak 2">
            <a:extLst>
              <a:ext uri="{FF2B5EF4-FFF2-40B4-BE49-F238E27FC236}">
                <a16:creationId xmlns:a16="http://schemas.microsoft.com/office/drawing/2014/main" id="{78238563-F0DE-1C0C-3A2A-E63C5B7E6D77}"/>
              </a:ext>
            </a:extLst>
          </p:cNvPr>
          <p:cNvSpPr txBox="1"/>
          <p:nvPr/>
        </p:nvSpPr>
        <p:spPr>
          <a:xfrm>
            <a:off x="3562854" y="8598104"/>
            <a:ext cx="2940531" cy="615810"/>
          </a:xfrm>
          <a:prstGeom prst="rect">
            <a:avLst/>
          </a:prstGeom>
          <a:noFill/>
        </p:spPr>
        <p:txBody>
          <a:bodyPr wrap="square" rtlCol="0">
            <a:spAutoFit/>
          </a:bodyPr>
          <a:lstStyle/>
          <a:p>
            <a:pPr eaLnBrk="0" fontAlgn="base" hangingPunct="0">
              <a:spcBef>
                <a:spcPct val="0"/>
              </a:spcBef>
              <a:spcAft>
                <a:spcPct val="0"/>
              </a:spcAft>
            </a:pPr>
            <a:r>
              <a:rPr lang="nl-BE" sz="1701" b="1" dirty="0">
                <a:solidFill>
                  <a:srgbClr val="00B0F0"/>
                </a:solidFill>
                <a:latin typeface="Hind Light"/>
                <a:ea typeface="Verdana" panose="020B0604030504040204" pitchFamily="34" charset="0"/>
                <a:cs typeface="Verdana" panose="020B0604030504040204" pitchFamily="34" charset="0"/>
              </a:rPr>
              <a:t>Tandarts van wacht Zottegem</a:t>
            </a:r>
          </a:p>
          <a:p>
            <a:pPr eaLnBrk="0" fontAlgn="base" hangingPunct="0">
              <a:spcBef>
                <a:spcPct val="0"/>
              </a:spcBef>
              <a:spcAft>
                <a:spcPct val="0"/>
              </a:spcAft>
            </a:pPr>
            <a:r>
              <a:rPr lang="nl-BE" sz="1701" b="1" dirty="0">
                <a:latin typeface="Hind Light"/>
                <a:ea typeface="Verdana" panose="020B0604030504040204" pitchFamily="34" charset="0"/>
                <a:cs typeface="Verdana" panose="020B0604030504040204" pitchFamily="34" charset="0"/>
              </a:rPr>
              <a:t>0903 399 69 </a:t>
            </a:r>
            <a:r>
              <a:rPr lang="nl-BE" sz="1417" dirty="0">
                <a:latin typeface="Hind Light"/>
                <a:ea typeface="Verdana" panose="020B0604030504040204" pitchFamily="34" charset="0"/>
                <a:cs typeface="Verdana" panose="020B0604030504040204" pitchFamily="34" charset="0"/>
              </a:rPr>
              <a:t>of denturgent.be</a:t>
            </a:r>
          </a:p>
        </p:txBody>
      </p:sp>
      <p:sp>
        <p:nvSpPr>
          <p:cNvPr id="8" name="Tekstvak 7">
            <a:extLst>
              <a:ext uri="{FF2B5EF4-FFF2-40B4-BE49-F238E27FC236}">
                <a16:creationId xmlns:a16="http://schemas.microsoft.com/office/drawing/2014/main" id="{83B3172B-F61D-F91A-C079-91FCE9268C97}"/>
              </a:ext>
            </a:extLst>
          </p:cNvPr>
          <p:cNvSpPr txBox="1"/>
          <p:nvPr/>
        </p:nvSpPr>
        <p:spPr>
          <a:xfrm>
            <a:off x="1856673" y="7873923"/>
            <a:ext cx="3008572" cy="615810"/>
          </a:xfrm>
          <a:prstGeom prst="rect">
            <a:avLst/>
          </a:prstGeom>
          <a:noFill/>
        </p:spPr>
        <p:txBody>
          <a:bodyPr wrap="square" rtlCol="0">
            <a:spAutoFit/>
          </a:bodyPr>
          <a:lstStyle/>
          <a:p>
            <a:pPr eaLnBrk="0" fontAlgn="base" hangingPunct="0">
              <a:spcBef>
                <a:spcPct val="0"/>
              </a:spcBef>
              <a:spcAft>
                <a:spcPct val="0"/>
              </a:spcAft>
            </a:pPr>
            <a:r>
              <a:rPr lang="nl-BE" sz="1701" b="1" dirty="0">
                <a:solidFill>
                  <a:srgbClr val="00B0F0"/>
                </a:solidFill>
                <a:latin typeface="Hind Light"/>
                <a:ea typeface="Verdana" panose="020B0604030504040204" pitchFamily="34" charset="0"/>
                <a:cs typeface="Verdana" panose="020B0604030504040204" pitchFamily="34" charset="0"/>
              </a:rPr>
              <a:t>Apotheek van wacht Zottegem</a:t>
            </a:r>
          </a:p>
          <a:p>
            <a:pPr eaLnBrk="0" fontAlgn="base" hangingPunct="0">
              <a:spcBef>
                <a:spcPct val="0"/>
              </a:spcBef>
              <a:spcAft>
                <a:spcPct val="0"/>
              </a:spcAft>
            </a:pPr>
            <a:r>
              <a:rPr lang="nl-BE" sz="1701" b="1" dirty="0">
                <a:latin typeface="Hind Light"/>
                <a:ea typeface="Verdana" panose="020B0604030504040204" pitchFamily="34" charset="0"/>
                <a:cs typeface="Verdana" panose="020B0604030504040204" pitchFamily="34" charset="0"/>
              </a:rPr>
              <a:t>0903 99 000 </a:t>
            </a:r>
            <a:r>
              <a:rPr lang="nl-BE" sz="1417" dirty="0">
                <a:latin typeface="Hind Light"/>
                <a:ea typeface="Verdana" panose="020B0604030504040204" pitchFamily="34" charset="0"/>
                <a:cs typeface="Verdana" panose="020B0604030504040204" pitchFamily="34" charset="0"/>
              </a:rPr>
              <a:t>of apotheek.be</a:t>
            </a:r>
          </a:p>
        </p:txBody>
      </p:sp>
      <p:sp>
        <p:nvSpPr>
          <p:cNvPr id="9" name="Tekstvak 8">
            <a:extLst>
              <a:ext uri="{FF2B5EF4-FFF2-40B4-BE49-F238E27FC236}">
                <a16:creationId xmlns:a16="http://schemas.microsoft.com/office/drawing/2014/main" id="{EA4516A7-9F00-486A-307C-4479C80F5795}"/>
              </a:ext>
            </a:extLst>
          </p:cNvPr>
          <p:cNvSpPr txBox="1"/>
          <p:nvPr/>
        </p:nvSpPr>
        <p:spPr>
          <a:xfrm>
            <a:off x="488469" y="2886809"/>
            <a:ext cx="6017144" cy="630365"/>
          </a:xfrm>
          <a:prstGeom prst="rect">
            <a:avLst/>
          </a:prstGeom>
          <a:noFill/>
        </p:spPr>
        <p:txBody>
          <a:bodyPr wrap="square" rtlCol="0">
            <a:spAutoFit/>
          </a:bodyPr>
          <a:lstStyle/>
          <a:p>
            <a:pPr eaLnBrk="0" fontAlgn="base" hangingPunct="0">
              <a:spcBef>
                <a:spcPct val="0"/>
              </a:spcBef>
              <a:spcAft>
                <a:spcPct val="0"/>
              </a:spcAft>
            </a:pPr>
            <a:r>
              <a:rPr lang="nl-BE" sz="2079" b="1" kern="0" spc="189" dirty="0">
                <a:solidFill>
                  <a:srgbClr val="00B0F0"/>
                </a:solidFill>
                <a:latin typeface="Hind Light"/>
                <a:ea typeface="Verdana" panose="020B0604030504040204" pitchFamily="34" charset="0"/>
                <a:cs typeface="Verdana" panose="020B0604030504040204" pitchFamily="34" charset="0"/>
              </a:rPr>
              <a:t>112 - </a:t>
            </a:r>
            <a:r>
              <a:rPr lang="nl-BE" sz="1701" b="1" dirty="0">
                <a:latin typeface="Hind Light"/>
                <a:ea typeface="Verdana" panose="020B0604030504040204" pitchFamily="34" charset="0"/>
                <a:cs typeface="Verdana" panose="020B0604030504040204" pitchFamily="34" charset="0"/>
              </a:rPr>
              <a:t>Ambulance en brandweer + politie</a:t>
            </a:r>
          </a:p>
          <a:p>
            <a:pPr eaLnBrk="0" fontAlgn="base" hangingPunct="0">
              <a:spcBef>
                <a:spcPct val="0"/>
              </a:spcBef>
              <a:spcAft>
                <a:spcPct val="0"/>
              </a:spcAft>
            </a:pPr>
            <a:r>
              <a:rPr lang="nl-BE" sz="1417" dirty="0">
                <a:latin typeface="Hind Light"/>
                <a:ea typeface="Verdana" panose="020B0604030504040204" pitchFamily="34" charset="0"/>
                <a:cs typeface="Verdana" panose="020B0604030504040204" pitchFamily="34" charset="0"/>
              </a:rPr>
              <a:t>Dringende oproep</a:t>
            </a:r>
          </a:p>
        </p:txBody>
      </p:sp>
      <p:sp>
        <p:nvSpPr>
          <p:cNvPr id="10" name="Tekstvak 9">
            <a:extLst>
              <a:ext uri="{FF2B5EF4-FFF2-40B4-BE49-F238E27FC236}">
                <a16:creationId xmlns:a16="http://schemas.microsoft.com/office/drawing/2014/main" id="{BB6B8DB1-952C-27AF-96E9-8923B221C4DF}"/>
              </a:ext>
            </a:extLst>
          </p:cNvPr>
          <p:cNvSpPr txBox="1"/>
          <p:nvPr/>
        </p:nvSpPr>
        <p:spPr>
          <a:xfrm>
            <a:off x="488469" y="3566831"/>
            <a:ext cx="6017144" cy="630365"/>
          </a:xfrm>
          <a:prstGeom prst="rect">
            <a:avLst/>
          </a:prstGeom>
          <a:noFill/>
        </p:spPr>
        <p:txBody>
          <a:bodyPr wrap="square" rtlCol="0">
            <a:spAutoFit/>
          </a:bodyPr>
          <a:lstStyle/>
          <a:p>
            <a:pPr eaLnBrk="0" fontAlgn="base" hangingPunct="0">
              <a:spcBef>
                <a:spcPct val="0"/>
              </a:spcBef>
              <a:spcAft>
                <a:spcPct val="0"/>
              </a:spcAft>
            </a:pPr>
            <a:r>
              <a:rPr lang="nl-BE" sz="2079" b="1" kern="0" spc="189" dirty="0">
                <a:solidFill>
                  <a:srgbClr val="00B0F0"/>
                </a:solidFill>
                <a:latin typeface="Hind Light"/>
                <a:ea typeface="Verdana" panose="020B0604030504040204" pitchFamily="34" charset="0"/>
                <a:cs typeface="Verdana" panose="020B0604030504040204" pitchFamily="34" charset="0"/>
              </a:rPr>
              <a:t>101 - </a:t>
            </a:r>
            <a:r>
              <a:rPr lang="nl-BE" sz="1701" b="1" dirty="0">
                <a:latin typeface="Hind Light"/>
                <a:ea typeface="Verdana" panose="020B0604030504040204" pitchFamily="34" charset="0"/>
                <a:cs typeface="Verdana" panose="020B0604030504040204" pitchFamily="34" charset="0"/>
              </a:rPr>
              <a:t>Politiehulp</a:t>
            </a:r>
          </a:p>
          <a:p>
            <a:pPr eaLnBrk="0" fontAlgn="base" hangingPunct="0">
              <a:spcBef>
                <a:spcPct val="0"/>
              </a:spcBef>
              <a:spcAft>
                <a:spcPct val="0"/>
              </a:spcAft>
            </a:pPr>
            <a:r>
              <a:rPr lang="nl-BE" sz="1417" dirty="0">
                <a:latin typeface="Hind Light"/>
                <a:ea typeface="Verdana" panose="020B0604030504040204" pitchFamily="34" charset="0"/>
                <a:cs typeface="Verdana" panose="020B0604030504040204" pitchFamily="34" charset="0"/>
              </a:rPr>
              <a:t>Dringende oproep, dringende politiehulp</a:t>
            </a:r>
          </a:p>
        </p:txBody>
      </p:sp>
      <p:sp>
        <p:nvSpPr>
          <p:cNvPr id="11" name="Tekstvak 10">
            <a:extLst>
              <a:ext uri="{FF2B5EF4-FFF2-40B4-BE49-F238E27FC236}">
                <a16:creationId xmlns:a16="http://schemas.microsoft.com/office/drawing/2014/main" id="{6C5E5F04-5E69-AC79-CDA3-512E5D59D66E}"/>
              </a:ext>
            </a:extLst>
          </p:cNvPr>
          <p:cNvSpPr txBox="1"/>
          <p:nvPr/>
        </p:nvSpPr>
        <p:spPr>
          <a:xfrm>
            <a:off x="488469" y="4916370"/>
            <a:ext cx="6017144" cy="1386470"/>
          </a:xfrm>
          <a:prstGeom prst="rect">
            <a:avLst/>
          </a:prstGeom>
          <a:noFill/>
        </p:spPr>
        <p:txBody>
          <a:bodyPr wrap="square" rtlCol="0">
            <a:spAutoFit/>
          </a:bodyPr>
          <a:lstStyle/>
          <a:p>
            <a:pPr eaLnBrk="0" fontAlgn="base" hangingPunct="0">
              <a:spcBef>
                <a:spcPct val="0"/>
              </a:spcBef>
              <a:spcAft>
                <a:spcPct val="0"/>
              </a:spcAft>
            </a:pPr>
            <a:r>
              <a:rPr lang="nl-BE" sz="2079" b="1" kern="0" spc="189" dirty="0">
                <a:solidFill>
                  <a:srgbClr val="00B0F0"/>
                </a:solidFill>
                <a:latin typeface="Hind Light"/>
                <a:ea typeface="Verdana" panose="020B0604030504040204" pitchFamily="34" charset="0"/>
                <a:cs typeface="Verdana" panose="020B0604030504040204" pitchFamily="34" charset="0"/>
              </a:rPr>
              <a:t>1711 - </a:t>
            </a:r>
            <a:r>
              <a:rPr lang="nl-BE" sz="1701" b="1" dirty="0">
                <a:latin typeface="Hind Light"/>
                <a:ea typeface="Verdana" panose="020B0604030504040204" pitchFamily="34" charset="0"/>
                <a:cs typeface="Verdana" panose="020B0604030504040204" pitchFamily="34" charset="0"/>
              </a:rPr>
              <a:t>Treinverkeer onmiddellijk stoppen</a:t>
            </a:r>
          </a:p>
          <a:p>
            <a:pPr eaLnBrk="0" fontAlgn="base" hangingPunct="0">
              <a:spcBef>
                <a:spcPct val="0"/>
              </a:spcBef>
              <a:spcAft>
                <a:spcPct val="0"/>
              </a:spcAft>
            </a:pPr>
            <a:r>
              <a:rPr lang="nl-BE" sz="1417" dirty="0">
                <a:latin typeface="Hind Light"/>
                <a:ea typeface="Verdana" panose="020B0604030504040204" pitchFamily="34" charset="0"/>
                <a:cs typeface="Verdana" panose="020B0604030504040204" pitchFamily="34" charset="0"/>
              </a:rPr>
              <a:t>Ben je getuige van een gevaarlijke of dringende situatie waarbij treinverkeer onmiddellijk moet gestopt worden.</a:t>
            </a:r>
            <a:br>
              <a:rPr lang="nl-BE" sz="1417" dirty="0">
                <a:latin typeface="Hind Light"/>
                <a:ea typeface="Verdana" panose="020B0604030504040204" pitchFamily="34" charset="0"/>
                <a:cs typeface="Verdana" panose="020B0604030504040204" pitchFamily="34" charset="0"/>
              </a:rPr>
            </a:br>
            <a:r>
              <a:rPr lang="nl-BE" sz="1417" dirty="0">
                <a:latin typeface="Hind Light"/>
                <a:ea typeface="Verdana" panose="020B0604030504040204" pitchFamily="34" charset="0"/>
                <a:cs typeface="Verdana" panose="020B0604030504040204" pitchFamily="34" charset="0"/>
              </a:rPr>
              <a:t>Voor vallende bomen, spoorlopers en problemen met overweg contacteer infrabel </a:t>
            </a:r>
            <a:r>
              <a:rPr lang="nl-BE" sz="2079" b="1" kern="0" spc="189" dirty="0">
                <a:solidFill>
                  <a:srgbClr val="00B0F0"/>
                </a:solidFill>
                <a:latin typeface="Hind Light"/>
                <a:ea typeface="Verdana" panose="020B0604030504040204" pitchFamily="34" charset="0"/>
              </a:rPr>
              <a:t>0800 30 230</a:t>
            </a:r>
          </a:p>
        </p:txBody>
      </p:sp>
      <p:sp>
        <p:nvSpPr>
          <p:cNvPr id="12" name="Tekstvak 11">
            <a:extLst>
              <a:ext uri="{FF2B5EF4-FFF2-40B4-BE49-F238E27FC236}">
                <a16:creationId xmlns:a16="http://schemas.microsoft.com/office/drawing/2014/main" id="{3E42E8B3-C5F4-33BB-189F-B8F38895D7DF}"/>
              </a:ext>
            </a:extLst>
          </p:cNvPr>
          <p:cNvSpPr txBox="1"/>
          <p:nvPr/>
        </p:nvSpPr>
        <p:spPr>
          <a:xfrm>
            <a:off x="519400" y="6272171"/>
            <a:ext cx="5987376" cy="630365"/>
          </a:xfrm>
          <a:prstGeom prst="rect">
            <a:avLst/>
          </a:prstGeom>
          <a:noFill/>
        </p:spPr>
        <p:txBody>
          <a:bodyPr wrap="square" rtlCol="0">
            <a:spAutoFit/>
          </a:bodyPr>
          <a:lstStyle/>
          <a:p>
            <a:pPr eaLnBrk="0" fontAlgn="base" hangingPunct="0">
              <a:spcBef>
                <a:spcPct val="0"/>
              </a:spcBef>
              <a:spcAft>
                <a:spcPct val="0"/>
              </a:spcAft>
            </a:pPr>
            <a:r>
              <a:rPr lang="nl-BE" sz="2079" b="1" kern="0" spc="189" dirty="0">
                <a:solidFill>
                  <a:srgbClr val="00B0F0"/>
                </a:solidFill>
                <a:latin typeface="Hind Light"/>
                <a:ea typeface="Verdana" panose="020B0604030504040204" pitchFamily="34" charset="0"/>
                <a:cs typeface="Verdana" panose="020B0604030504040204" pitchFamily="34" charset="0"/>
              </a:rPr>
              <a:t>070 245 245 - </a:t>
            </a:r>
            <a:r>
              <a:rPr lang="nl-BE" sz="1701" b="1" dirty="0">
                <a:latin typeface="Hind Light"/>
                <a:ea typeface="Verdana" panose="020B0604030504040204" pitchFamily="34" charset="0"/>
                <a:cs typeface="Verdana" panose="020B0604030504040204" pitchFamily="34" charset="0"/>
              </a:rPr>
              <a:t>Antigifcentrum</a:t>
            </a:r>
          </a:p>
          <a:p>
            <a:pPr eaLnBrk="0" fontAlgn="base" hangingPunct="0">
              <a:spcBef>
                <a:spcPct val="0"/>
              </a:spcBef>
              <a:spcAft>
                <a:spcPct val="0"/>
              </a:spcAft>
            </a:pPr>
            <a:r>
              <a:rPr lang="nl-BE" sz="1417" dirty="0">
                <a:latin typeface="Hind Light"/>
                <a:ea typeface="Verdana" panose="020B0604030504040204" pitchFamily="34" charset="0"/>
                <a:cs typeface="Verdana" panose="020B0604030504040204" pitchFamily="34" charset="0"/>
              </a:rPr>
              <a:t>Dringend advies nodig bij mogelijke vergiftiging</a:t>
            </a:r>
          </a:p>
        </p:txBody>
      </p:sp>
      <p:sp>
        <p:nvSpPr>
          <p:cNvPr id="13" name="Tekstvak 12">
            <a:extLst>
              <a:ext uri="{FF2B5EF4-FFF2-40B4-BE49-F238E27FC236}">
                <a16:creationId xmlns:a16="http://schemas.microsoft.com/office/drawing/2014/main" id="{83D1905B-BF9C-6D2A-F0FE-CA08300ED45D}"/>
              </a:ext>
            </a:extLst>
          </p:cNvPr>
          <p:cNvSpPr txBox="1"/>
          <p:nvPr/>
        </p:nvSpPr>
        <p:spPr>
          <a:xfrm>
            <a:off x="488469" y="4246853"/>
            <a:ext cx="6017144" cy="630365"/>
          </a:xfrm>
          <a:prstGeom prst="rect">
            <a:avLst/>
          </a:prstGeom>
          <a:noFill/>
        </p:spPr>
        <p:txBody>
          <a:bodyPr wrap="square" rtlCol="0">
            <a:spAutoFit/>
          </a:bodyPr>
          <a:lstStyle/>
          <a:p>
            <a:pPr eaLnBrk="0" fontAlgn="base" hangingPunct="0">
              <a:spcBef>
                <a:spcPct val="0"/>
              </a:spcBef>
              <a:spcAft>
                <a:spcPct val="0"/>
              </a:spcAft>
            </a:pPr>
            <a:r>
              <a:rPr lang="nl-BE" sz="2079" b="1" kern="0" spc="189" dirty="0">
                <a:solidFill>
                  <a:srgbClr val="00B0F0"/>
                </a:solidFill>
                <a:latin typeface="Hind Light"/>
                <a:ea typeface="Verdana" panose="020B0604030504040204" pitchFamily="34" charset="0"/>
                <a:cs typeface="Verdana" panose="020B0604030504040204" pitchFamily="34" charset="0"/>
              </a:rPr>
              <a:t>1722 – </a:t>
            </a:r>
            <a:r>
              <a:rPr lang="nl-BE" sz="1701" b="1" dirty="0">
                <a:latin typeface="Hind Light"/>
                <a:ea typeface="Verdana" panose="020B0604030504040204" pitchFamily="34" charset="0"/>
                <a:cs typeface="Verdana" panose="020B0604030504040204" pitchFamily="34" charset="0"/>
              </a:rPr>
              <a:t>Brandweerhulp bij storm en wateroverlast</a:t>
            </a:r>
          </a:p>
          <a:p>
            <a:pPr eaLnBrk="0" fontAlgn="base" hangingPunct="0">
              <a:spcBef>
                <a:spcPct val="0"/>
              </a:spcBef>
              <a:spcAft>
                <a:spcPct val="0"/>
              </a:spcAft>
            </a:pPr>
            <a:r>
              <a:rPr lang="nl-BE" sz="1417" dirty="0">
                <a:latin typeface="Hind Light"/>
                <a:ea typeface="Verdana" panose="020B0604030504040204" pitchFamily="34" charset="0"/>
                <a:cs typeface="Verdana" panose="020B0604030504040204" pitchFamily="34" charset="0"/>
              </a:rPr>
              <a:t>Hulp van de plaatselijke brandweer of 1722.be (mail)</a:t>
            </a:r>
          </a:p>
        </p:txBody>
      </p:sp>
      <p:sp>
        <p:nvSpPr>
          <p:cNvPr id="14" name="Tekstvak 13">
            <a:extLst>
              <a:ext uri="{FF2B5EF4-FFF2-40B4-BE49-F238E27FC236}">
                <a16:creationId xmlns:a16="http://schemas.microsoft.com/office/drawing/2014/main" id="{8E6173AD-9F91-7B26-F783-58FAB6115A89}"/>
              </a:ext>
            </a:extLst>
          </p:cNvPr>
          <p:cNvSpPr txBox="1"/>
          <p:nvPr/>
        </p:nvSpPr>
        <p:spPr>
          <a:xfrm>
            <a:off x="519400" y="6943265"/>
            <a:ext cx="6017144" cy="674031"/>
          </a:xfrm>
          <a:prstGeom prst="rect">
            <a:avLst/>
          </a:prstGeom>
          <a:noFill/>
        </p:spPr>
        <p:txBody>
          <a:bodyPr wrap="square" rtlCol="0">
            <a:spAutoFit/>
          </a:bodyPr>
          <a:lstStyle/>
          <a:p>
            <a:pPr eaLnBrk="0" fontAlgn="base" hangingPunct="0">
              <a:spcBef>
                <a:spcPct val="0"/>
              </a:spcBef>
              <a:spcAft>
                <a:spcPct val="0"/>
              </a:spcAft>
            </a:pPr>
            <a:r>
              <a:rPr lang="nl-BE" sz="2079" b="1" kern="0" spc="189" dirty="0">
                <a:solidFill>
                  <a:srgbClr val="00B0F0"/>
                </a:solidFill>
                <a:latin typeface="Hind Light"/>
                <a:ea typeface="Verdana" panose="020B0604030504040204" pitchFamily="34" charset="0"/>
                <a:cs typeface="Verdana" panose="020B0604030504040204" pitchFamily="34" charset="0"/>
              </a:rPr>
              <a:t>1712 – </a:t>
            </a:r>
            <a:r>
              <a:rPr lang="nl-BE" sz="1701" b="1" dirty="0">
                <a:latin typeface="Hind Light"/>
                <a:ea typeface="Verdana" panose="020B0604030504040204" pitchFamily="34" charset="0"/>
                <a:cs typeface="Verdana" panose="020B0604030504040204" pitchFamily="34" charset="0"/>
              </a:rPr>
              <a:t>Hulplijn bij vragen over geweld, misbruik en </a:t>
            </a:r>
            <a:r>
              <a:rPr lang="nl-BE" sz="1701" b="1" dirty="0" err="1">
                <a:latin typeface="Hind Light"/>
                <a:ea typeface="Verdana" panose="020B0604030504040204" pitchFamily="34" charset="0"/>
                <a:cs typeface="Verdana" panose="020B0604030504040204" pitchFamily="34" charset="0"/>
              </a:rPr>
              <a:t>kinder-mishandeling</a:t>
            </a:r>
            <a:r>
              <a:rPr lang="nl-BE" sz="1701" b="1" dirty="0">
                <a:latin typeface="Hind Light"/>
                <a:ea typeface="Verdana" panose="020B0604030504040204" pitchFamily="34" charset="0"/>
                <a:cs typeface="Verdana" panose="020B0604030504040204" pitchFamily="34" charset="0"/>
              </a:rPr>
              <a:t> </a:t>
            </a:r>
            <a:r>
              <a:rPr lang="nl-BE" sz="1417" dirty="0">
                <a:latin typeface="Hind Light"/>
                <a:ea typeface="Verdana" panose="020B0604030504040204" pitchFamily="34" charset="0"/>
                <a:cs typeface="Verdana" panose="020B0604030504040204" pitchFamily="34" charset="0"/>
              </a:rPr>
              <a:t>of www.1712.be</a:t>
            </a:r>
          </a:p>
        </p:txBody>
      </p:sp>
    </p:spTree>
    <p:extLst>
      <p:ext uri="{BB962C8B-B14F-4D97-AF65-F5344CB8AC3E}">
        <p14:creationId xmlns:p14="http://schemas.microsoft.com/office/powerpoint/2010/main" val="84006644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4D8C03D8-2363-4D46-A8CD-32C6805150B1}"/>
              </a:ext>
            </a:extLst>
          </p:cNvPr>
          <p:cNvSpPr txBox="1">
            <a:spLocks noChangeArrowheads="1"/>
          </p:cNvSpPr>
          <p:nvPr/>
        </p:nvSpPr>
        <p:spPr bwMode="auto">
          <a:xfrm>
            <a:off x="456872" y="2405787"/>
            <a:ext cx="5919558" cy="3802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ctr" defTabSz="864017" eaLnBrk="0" fontAlgn="base" hangingPunct="0">
              <a:spcBef>
                <a:spcPct val="0"/>
              </a:spcBef>
              <a:spcAft>
                <a:spcPct val="0"/>
              </a:spcAft>
            </a:pPr>
            <a:r>
              <a:rPr lang="nl-BE" altLang="nl-BE" sz="2835" b="1" dirty="0">
                <a:solidFill>
                  <a:srgbClr val="4475A1"/>
                </a:solidFill>
                <a:latin typeface="Hind Medium" panose="02000000000000000000" pitchFamily="2" charset="0"/>
                <a:cs typeface="Hind Medium" panose="02000000000000000000" pitchFamily="2" charset="0"/>
              </a:rPr>
              <a:t>Een realisatie van</a:t>
            </a:r>
            <a:endParaRPr lang="nl-BE" altLang="nl-BE" sz="2835" dirty="0">
              <a:latin typeface="Hind Medium" panose="02000000000000000000" pitchFamily="2" charset="0"/>
              <a:cs typeface="Hind Medium" panose="02000000000000000000" pitchFamily="2" charset="0"/>
            </a:endParaRPr>
          </a:p>
        </p:txBody>
      </p:sp>
      <p:sp>
        <p:nvSpPr>
          <p:cNvPr id="3" name="Text Box 3">
            <a:extLst>
              <a:ext uri="{FF2B5EF4-FFF2-40B4-BE49-F238E27FC236}">
                <a16:creationId xmlns:a16="http://schemas.microsoft.com/office/drawing/2014/main" id="{E8F8BE0A-C792-410A-8FF4-8B0BABB28750}"/>
              </a:ext>
            </a:extLst>
          </p:cNvPr>
          <p:cNvSpPr txBox="1">
            <a:spLocks noChangeArrowheads="1"/>
          </p:cNvSpPr>
          <p:nvPr/>
        </p:nvSpPr>
        <p:spPr bwMode="auto">
          <a:xfrm>
            <a:off x="456872" y="6247855"/>
            <a:ext cx="5953580" cy="92259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4561" tIns="34561" rIns="34561" bIns="34561" numCol="1" anchor="t" anchorCtr="0" compatLnSpc="1">
            <a:prstTxWarp prst="textNoShape">
              <a:avLst/>
            </a:prstTxWarp>
          </a:bodyPr>
          <a:lstStyle/>
          <a:p>
            <a:pPr algn="ctr" defTabSz="864017" eaLnBrk="0" fontAlgn="base" hangingPunct="0">
              <a:spcBef>
                <a:spcPct val="0"/>
              </a:spcBef>
              <a:spcAft>
                <a:spcPct val="0"/>
              </a:spcAft>
            </a:pPr>
            <a:r>
              <a:rPr lang="nl-BE" altLang="nl-BE" sz="1890" b="1" dirty="0">
                <a:solidFill>
                  <a:srgbClr val="4475A1"/>
                </a:solidFill>
                <a:latin typeface="Hind Medium" panose="02000000000000000000" pitchFamily="2" charset="0"/>
                <a:cs typeface="Hind Medium" panose="02000000000000000000" pitchFamily="2" charset="0"/>
              </a:rPr>
              <a:t>Met dank</a:t>
            </a:r>
          </a:p>
          <a:p>
            <a:pPr algn="ctr" defTabSz="864017" eaLnBrk="0" fontAlgn="base" hangingPunct="0">
              <a:spcBef>
                <a:spcPct val="0"/>
              </a:spcBef>
              <a:spcAft>
                <a:spcPct val="0"/>
              </a:spcAft>
            </a:pPr>
            <a:r>
              <a:rPr lang="nl-BE" altLang="nl-BE" sz="1890" b="1" dirty="0">
                <a:solidFill>
                  <a:srgbClr val="4475A1"/>
                </a:solidFill>
                <a:latin typeface="Hind Medium" panose="02000000000000000000" pitchFamily="2" charset="0"/>
                <a:cs typeface="Hind Medium" panose="02000000000000000000" pitchFamily="2" charset="0"/>
              </a:rPr>
              <a:t>aan de partners van het</a:t>
            </a:r>
            <a:br>
              <a:rPr lang="nl-BE" altLang="nl-BE" sz="1890" b="1" dirty="0">
                <a:solidFill>
                  <a:srgbClr val="4475A1"/>
                </a:solidFill>
                <a:latin typeface="Hind Medium" panose="02000000000000000000" pitchFamily="2" charset="0"/>
                <a:cs typeface="Hind Medium" panose="02000000000000000000" pitchFamily="2" charset="0"/>
              </a:rPr>
            </a:br>
            <a:r>
              <a:rPr lang="nl-BE" altLang="nl-BE" sz="1890" b="1" dirty="0">
                <a:solidFill>
                  <a:srgbClr val="4475A1"/>
                </a:solidFill>
                <a:latin typeface="Hind Medium" panose="02000000000000000000" pitchFamily="2" charset="0"/>
                <a:cs typeface="Hind Medium" panose="02000000000000000000" pitchFamily="2" charset="0"/>
              </a:rPr>
              <a:t>lokaal netwerk </a:t>
            </a:r>
            <a:endParaRPr lang="nl-BE" altLang="nl-BE" sz="1890" dirty="0">
              <a:latin typeface="Hind Medium" panose="02000000000000000000" pitchFamily="2" charset="0"/>
              <a:cs typeface="Hind Medium" panose="02000000000000000000" pitchFamily="2" charset="0"/>
            </a:endParaRPr>
          </a:p>
        </p:txBody>
      </p:sp>
      <p:pic>
        <p:nvPicPr>
          <p:cNvPr id="48132" name="Picture 4">
            <a:extLst>
              <a:ext uri="{FF2B5EF4-FFF2-40B4-BE49-F238E27FC236}">
                <a16:creationId xmlns:a16="http://schemas.microsoft.com/office/drawing/2014/main" id="{DC085A36-9EAA-428E-A695-AF6D9306C8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6470" y="7397846"/>
            <a:ext cx="2145058" cy="17850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Afbeelding 6">
            <a:extLst>
              <a:ext uri="{FF2B5EF4-FFF2-40B4-BE49-F238E27FC236}">
                <a16:creationId xmlns:a16="http://schemas.microsoft.com/office/drawing/2014/main" id="{2D45B758-D7DD-4CB5-B45E-BBAA0430D0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4691" y="4926100"/>
            <a:ext cx="4768617" cy="1094359"/>
          </a:xfrm>
          <a:prstGeom prst="rect">
            <a:avLst/>
          </a:prstGeom>
        </p:spPr>
      </p:pic>
      <p:pic>
        <p:nvPicPr>
          <p:cNvPr id="9" name="Afbeelding 8" descr="Afbeelding met illustratie, object&#10;&#10;Automatisch gegenereerde beschrijving">
            <a:extLst>
              <a:ext uri="{FF2B5EF4-FFF2-40B4-BE49-F238E27FC236}">
                <a16:creationId xmlns:a16="http://schemas.microsoft.com/office/drawing/2014/main" id="{4C8786D8-E2BF-4709-8D42-2FB045E0B2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54136" y="3167268"/>
            <a:ext cx="1125030" cy="1746047"/>
          </a:xfrm>
          <a:prstGeom prst="rect">
            <a:avLst/>
          </a:prstGeom>
        </p:spPr>
      </p:pic>
      <p:pic>
        <p:nvPicPr>
          <p:cNvPr id="5" name="Afbeelding 4">
            <a:extLst>
              <a:ext uri="{FF2B5EF4-FFF2-40B4-BE49-F238E27FC236}">
                <a16:creationId xmlns:a16="http://schemas.microsoft.com/office/drawing/2014/main" id="{A2BCBA1E-4C15-06A0-2EAF-B20C4F80689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3534949" y="4601306"/>
            <a:ext cx="189046" cy="9906000"/>
          </a:xfrm>
          <a:prstGeom prst="rect">
            <a:avLst/>
          </a:prstGeom>
        </p:spPr>
      </p:pic>
    </p:spTree>
    <p:extLst>
      <p:ext uri="{BB962C8B-B14F-4D97-AF65-F5344CB8AC3E}">
        <p14:creationId xmlns:p14="http://schemas.microsoft.com/office/powerpoint/2010/main" val="33456453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Golfvorm">
  <a:themeElements>
    <a:clrScheme name="Golfv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Golfv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Golfv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olfv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themeOverride>
</file>

<file path=ppt/theme/themeOverride2.xml><?xml version="1.0" encoding="utf-8"?>
<a:themeOverride xmlns:a="http://schemas.openxmlformats.org/drawingml/2006/main">
  <a:clrScheme name="Golfv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themeOverride>
</file>

<file path=docProps/app.xml><?xml version="1.0" encoding="utf-8"?>
<Properties xmlns="http://schemas.openxmlformats.org/officeDocument/2006/extended-properties" xmlns:vt="http://schemas.openxmlformats.org/officeDocument/2006/docPropsVTypes">
  <Template/>
  <TotalTime>2200</TotalTime>
  <Words>4719</Words>
  <Application>Microsoft Office PowerPoint</Application>
  <PresentationFormat>A4 (210 x 297 mm)</PresentationFormat>
  <Paragraphs>859</Paragraphs>
  <Slides>58</Slides>
  <Notes>0</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58</vt:i4>
      </vt:variant>
    </vt:vector>
  </HeadingPairs>
  <TitlesOfParts>
    <vt:vector size="66" baseType="lpstr">
      <vt:lpstr>Calibri</vt:lpstr>
      <vt:lpstr>Candara</vt:lpstr>
      <vt:lpstr>Hind</vt:lpstr>
      <vt:lpstr>Hind Light</vt:lpstr>
      <vt:lpstr>Hind Medium</vt:lpstr>
      <vt:lpstr>Symbol</vt:lpstr>
      <vt:lpstr>Verdana</vt:lpstr>
      <vt:lpstr>Golfvorm</vt:lpstr>
      <vt:lpstr>PowerPoint-presentatie</vt:lpstr>
      <vt:lpstr>PowerPoint-presentatie</vt:lpstr>
      <vt:lpstr>PowerPoint-presentatie</vt:lpstr>
      <vt:lpstr>PowerPoint-presentatie</vt:lpstr>
      <vt:lpstr>Inhoud</vt:lpstr>
      <vt:lpstr>Inhoud</vt:lpstr>
      <vt:lpstr>1. Informatie en advies</vt:lpstr>
      <vt:lpstr>1.1. Premies en  tegemoetkomingen</vt:lpstr>
      <vt:lpstr>1.2.  Zij luisteren naar je      vragen</vt:lpstr>
      <vt:lpstr>2. Gezondheidszorg</vt:lpstr>
      <vt:lpstr>2.1. Huisartsen</vt:lpstr>
      <vt:lpstr>2.2. Wachtdiensten</vt:lpstr>
      <vt:lpstr>2.3.  Ziekenhuizen en      zorgstudio’s</vt:lpstr>
      <vt:lpstr>2.3.  Ziekenhuizen en      zorgstudio’s</vt:lpstr>
      <vt:lpstr>2.4. Revalidatie en herstel</vt:lpstr>
      <vt:lpstr>3.  Geestelijke gezond-    heidszorg</vt:lpstr>
      <vt:lpstr>3.1. Spreek er over</vt:lpstr>
      <vt:lpstr>3.1. Spreek er over</vt:lpstr>
      <vt:lpstr> 3.2. Gespecialiseerde      geestelijke gezond-      heidszorg</vt:lpstr>
      <vt:lpstr>4. Zorg aan huis</vt:lpstr>
      <vt:lpstr>4.1. Thuisverpleging</vt:lpstr>
      <vt:lpstr>4.1. Thuisverpleging Diensten</vt:lpstr>
      <vt:lpstr>4.2.  Voetverzorging</vt:lpstr>
      <vt:lpstr>4.3.  Palliatieve thuiszorg</vt:lpstr>
      <vt:lpstr>5. Ondersteunende    thuiszorg</vt:lpstr>
      <vt:lpstr>5.1. Kraamzorg</vt:lpstr>
      <vt:lpstr>5.1. Kraamzorg</vt:lpstr>
      <vt:lpstr>5.2. Gezinszorg</vt:lpstr>
      <vt:lpstr>5.2. Gezinszorg</vt:lpstr>
      <vt:lpstr>5.3. Poetshulp</vt:lpstr>
      <vt:lpstr>5.4. Warme maaltijden      aan huis</vt:lpstr>
      <vt:lpstr>5.5. Klusjesdienst</vt:lpstr>
      <vt:lpstr>5.6. Vervoer</vt:lpstr>
      <vt:lpstr>5.6. Vervoer</vt:lpstr>
      <vt:lpstr>6. Hulpmiddelen</vt:lpstr>
      <vt:lpstr>6.1. Zorgwinkels</vt:lpstr>
      <vt:lpstr>6.1. Zorgwinkels in Zottegem</vt:lpstr>
      <vt:lpstr>6.2. Het persoonlijk alarmsysteem (PAS)</vt:lpstr>
      <vt:lpstr>7.  Aanpassen van de    woning</vt:lpstr>
      <vt:lpstr>7. Aanpassen van de    woning</vt:lpstr>
      <vt:lpstr>8. Mantelzorg</vt:lpstr>
      <vt:lpstr>8.1.  Informatie en advies      voor de mantelzorger</vt:lpstr>
      <vt:lpstr>8.2. Informatie en advies voor de mantelzorger van een persoon met dementie</vt:lpstr>
      <vt:lpstr>8.2. Informatie en advies voor de mantelzorger van een persoon met dementie</vt:lpstr>
      <vt:lpstr>8.3. Informatie en advies voor de mantelzorger van een kankerpatiënt</vt:lpstr>
      <vt:lpstr>8.4. Ontmoeting en lotge-      notencontact voor      mantelzorgers</vt:lpstr>
      <vt:lpstr>8.4. Ontmoeting en lotge-      notencontact voor      mantelzorgers</vt:lpstr>
      <vt:lpstr>9. Respijtzorg</vt:lpstr>
      <vt:lpstr>9.1. Diensten oppashulp</vt:lpstr>
      <vt:lpstr>9.2.  Het dagverzorgings-       centrum</vt:lpstr>
      <vt:lpstr>9.3.  Het centrum voor       kortverblijf</vt:lpstr>
      <vt:lpstr>10. Als thuis wonen niet      langer kan</vt:lpstr>
      <vt:lpstr>10.1.  Assistentiewoningen</vt:lpstr>
      <vt:lpstr>10.2. Aanleunwoningen</vt:lpstr>
      <vt:lpstr>10.3. Het Woonzorgcentrum</vt:lpstr>
      <vt:lpstr>10.3. Woonzorgcentra</vt:lpstr>
      <vt:lpstr>Handige telefoonnummers</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Oxana Kouteinikova</dc:creator>
  <cp:lastModifiedBy>Stage Sociale Dienst Zottegem</cp:lastModifiedBy>
  <cp:revision>664</cp:revision>
  <cp:lastPrinted>2025-03-12T10:28:06Z</cp:lastPrinted>
  <dcterms:created xsi:type="dcterms:W3CDTF">2014-11-17T08:56:45Z</dcterms:created>
  <dcterms:modified xsi:type="dcterms:W3CDTF">2026-03-30T11:54:44Z</dcterms:modified>
</cp:coreProperties>
</file>