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91" r:id="rId3"/>
    <p:sldId id="293" r:id="rId4"/>
    <p:sldId id="294" r:id="rId5"/>
    <p:sldId id="292" r:id="rId6"/>
    <p:sldId id="271" r:id="rId7"/>
    <p:sldId id="273" r:id="rId8"/>
    <p:sldId id="259" r:id="rId9"/>
    <p:sldId id="295" r:id="rId10"/>
    <p:sldId id="296" r:id="rId11"/>
    <p:sldId id="297" r:id="rId12"/>
    <p:sldId id="298" r:id="rId13"/>
    <p:sldId id="299" r:id="rId14"/>
    <p:sldId id="301" r:id="rId15"/>
    <p:sldId id="300" r:id="rId16"/>
    <p:sldId id="261" r:id="rId17"/>
    <p:sldId id="265" r:id="rId18"/>
    <p:sldId id="266" r:id="rId19"/>
    <p:sldId id="267" r:id="rId20"/>
    <p:sldId id="268" r:id="rId21"/>
    <p:sldId id="269" r:id="rId22"/>
    <p:sldId id="278" r:id="rId23"/>
    <p:sldId id="279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A1570C-8788-478D-BFA0-F9B9C84BAB19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nl-BE"/>
        </a:p>
      </dgm:t>
    </dgm:pt>
    <dgm:pt modelId="{8B980318-45FC-481A-BA73-8384F66B9CB8}">
      <dgm:prSet phldrT="[Tekst]"/>
      <dgm:spPr/>
      <dgm:t>
        <a:bodyPr/>
        <a:lstStyle/>
        <a:p>
          <a:r>
            <a:rPr lang="nl-BE" dirty="0"/>
            <a:t>SWOT-ANALYSE</a:t>
          </a:r>
        </a:p>
      </dgm:t>
    </dgm:pt>
    <dgm:pt modelId="{CC191995-4702-4F66-83A8-3713A716F07E}" type="parTrans" cxnId="{534FFB24-99DE-478E-8282-8AA83CCDA04D}">
      <dgm:prSet/>
      <dgm:spPr/>
      <dgm:t>
        <a:bodyPr/>
        <a:lstStyle/>
        <a:p>
          <a:endParaRPr lang="nl-BE"/>
        </a:p>
      </dgm:t>
    </dgm:pt>
    <dgm:pt modelId="{5E1667C3-A900-4676-AF58-F3B74595AB12}" type="sibTrans" cxnId="{534FFB24-99DE-478E-8282-8AA83CCDA04D}">
      <dgm:prSet/>
      <dgm:spPr/>
      <dgm:t>
        <a:bodyPr/>
        <a:lstStyle/>
        <a:p>
          <a:endParaRPr lang="nl-BE"/>
        </a:p>
      </dgm:t>
    </dgm:pt>
    <dgm:pt modelId="{BBB09907-7808-4782-9690-DB11C25FAE1F}">
      <dgm:prSet phldrT="[Tekst]"/>
      <dgm:spPr/>
      <dgm:t>
        <a:bodyPr/>
        <a:lstStyle/>
        <a:p>
          <a:r>
            <a:rPr lang="nl-BE" dirty="0"/>
            <a:t>sterktes</a:t>
          </a:r>
        </a:p>
      </dgm:t>
    </dgm:pt>
    <dgm:pt modelId="{6CE70274-0CE0-497D-B7DD-0388E1F15287}" type="parTrans" cxnId="{0A6914EA-3476-4B73-BE5A-C597F868F468}">
      <dgm:prSet/>
      <dgm:spPr/>
      <dgm:t>
        <a:bodyPr/>
        <a:lstStyle/>
        <a:p>
          <a:endParaRPr lang="nl-BE"/>
        </a:p>
      </dgm:t>
    </dgm:pt>
    <dgm:pt modelId="{C2281107-159C-463A-AEB8-26E548BABB21}" type="sibTrans" cxnId="{0A6914EA-3476-4B73-BE5A-C597F868F468}">
      <dgm:prSet/>
      <dgm:spPr/>
      <dgm:t>
        <a:bodyPr/>
        <a:lstStyle/>
        <a:p>
          <a:endParaRPr lang="nl-BE"/>
        </a:p>
      </dgm:t>
    </dgm:pt>
    <dgm:pt modelId="{38F75122-6F10-44E0-9469-B8939EA57C7B}">
      <dgm:prSet phldrT="[Tekst]"/>
      <dgm:spPr/>
      <dgm:t>
        <a:bodyPr/>
        <a:lstStyle/>
        <a:p>
          <a:r>
            <a:rPr lang="nl-BE" dirty="0"/>
            <a:t>zwaktes</a:t>
          </a:r>
        </a:p>
      </dgm:t>
    </dgm:pt>
    <dgm:pt modelId="{859EDFE0-2828-44AB-B5F4-5B81FC80A1D6}" type="parTrans" cxnId="{5DEAAEF2-5DC0-46BD-8808-1A727FB1B292}">
      <dgm:prSet/>
      <dgm:spPr/>
      <dgm:t>
        <a:bodyPr/>
        <a:lstStyle/>
        <a:p>
          <a:endParaRPr lang="nl-BE"/>
        </a:p>
      </dgm:t>
    </dgm:pt>
    <dgm:pt modelId="{C3322E15-808B-437C-96CF-9FEAE633626D}" type="sibTrans" cxnId="{5DEAAEF2-5DC0-46BD-8808-1A727FB1B292}">
      <dgm:prSet/>
      <dgm:spPr/>
      <dgm:t>
        <a:bodyPr/>
        <a:lstStyle/>
        <a:p>
          <a:endParaRPr lang="nl-BE"/>
        </a:p>
      </dgm:t>
    </dgm:pt>
    <dgm:pt modelId="{961D00BE-2775-4292-B4A0-9A4626BCBA29}">
      <dgm:prSet phldrT="[Tekst]"/>
      <dgm:spPr/>
      <dgm:t>
        <a:bodyPr/>
        <a:lstStyle/>
        <a:p>
          <a:r>
            <a:rPr lang="nl-BE" dirty="0"/>
            <a:t>opportuniteiten</a:t>
          </a:r>
        </a:p>
      </dgm:t>
    </dgm:pt>
    <dgm:pt modelId="{28B98751-7538-4786-864A-9D46424D819A}" type="parTrans" cxnId="{BA308BD0-384E-472C-B726-5D235EE90CA6}">
      <dgm:prSet/>
      <dgm:spPr/>
      <dgm:t>
        <a:bodyPr/>
        <a:lstStyle/>
        <a:p>
          <a:endParaRPr lang="nl-BE"/>
        </a:p>
      </dgm:t>
    </dgm:pt>
    <dgm:pt modelId="{9B73C5D1-0F5A-43B2-B2B9-2186CA6AB993}" type="sibTrans" cxnId="{BA308BD0-384E-472C-B726-5D235EE90CA6}">
      <dgm:prSet/>
      <dgm:spPr/>
      <dgm:t>
        <a:bodyPr/>
        <a:lstStyle/>
        <a:p>
          <a:endParaRPr lang="nl-BE"/>
        </a:p>
      </dgm:t>
    </dgm:pt>
    <dgm:pt modelId="{408CBE86-F5E1-4053-A735-ECC788715BF2}">
      <dgm:prSet phldrT="[Tekst]"/>
      <dgm:spPr/>
      <dgm:t>
        <a:bodyPr/>
        <a:lstStyle/>
        <a:p>
          <a:r>
            <a:rPr lang="nl-BE" dirty="0"/>
            <a:t>bedreigingen </a:t>
          </a:r>
        </a:p>
      </dgm:t>
    </dgm:pt>
    <dgm:pt modelId="{53DCAB31-815C-4EE3-B399-74D8617F0F2A}" type="parTrans" cxnId="{449BEED8-FDAA-40ED-82D7-EED22E87E32A}">
      <dgm:prSet/>
      <dgm:spPr/>
      <dgm:t>
        <a:bodyPr/>
        <a:lstStyle/>
        <a:p>
          <a:endParaRPr lang="nl-BE"/>
        </a:p>
      </dgm:t>
    </dgm:pt>
    <dgm:pt modelId="{65CD5C2C-E08B-49A6-8B06-7788CADB4364}" type="sibTrans" cxnId="{449BEED8-FDAA-40ED-82D7-EED22E87E32A}">
      <dgm:prSet/>
      <dgm:spPr/>
      <dgm:t>
        <a:bodyPr/>
        <a:lstStyle/>
        <a:p>
          <a:endParaRPr lang="nl-BE"/>
        </a:p>
      </dgm:t>
    </dgm:pt>
    <dgm:pt modelId="{ACA17327-4D79-430C-B2F7-A0AA24B27C78}" type="pres">
      <dgm:prSet presAssocID="{50A1570C-8788-478D-BFA0-F9B9C84BAB19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9872F79-0DEE-4E8B-9231-1AC88CEDA272}" type="pres">
      <dgm:prSet presAssocID="{50A1570C-8788-478D-BFA0-F9B9C84BAB19}" presName="matrix" presStyleCnt="0"/>
      <dgm:spPr/>
    </dgm:pt>
    <dgm:pt modelId="{B311BA2C-D231-42A5-A70F-15DD014B8A89}" type="pres">
      <dgm:prSet presAssocID="{50A1570C-8788-478D-BFA0-F9B9C84BAB19}" presName="tile1" presStyleLbl="node1" presStyleIdx="0" presStyleCnt="4"/>
      <dgm:spPr/>
    </dgm:pt>
    <dgm:pt modelId="{60363F83-9C42-499D-8B96-D7436E368DDC}" type="pres">
      <dgm:prSet presAssocID="{50A1570C-8788-478D-BFA0-F9B9C84BAB19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E2F95A07-FCC1-4177-9402-A89F4E78BB3B}" type="pres">
      <dgm:prSet presAssocID="{50A1570C-8788-478D-BFA0-F9B9C84BAB19}" presName="tile2" presStyleLbl="node1" presStyleIdx="1" presStyleCnt="4"/>
      <dgm:spPr/>
    </dgm:pt>
    <dgm:pt modelId="{F029DC2E-3278-46C8-ADC4-BD544A7CE4E4}" type="pres">
      <dgm:prSet presAssocID="{50A1570C-8788-478D-BFA0-F9B9C84BAB19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15937DC2-654A-4268-B907-F3F91E73C0CD}" type="pres">
      <dgm:prSet presAssocID="{50A1570C-8788-478D-BFA0-F9B9C84BAB19}" presName="tile3" presStyleLbl="node1" presStyleIdx="2" presStyleCnt="4"/>
      <dgm:spPr/>
    </dgm:pt>
    <dgm:pt modelId="{2C4A7356-E3D0-41F5-B915-D52B79EE0F2B}" type="pres">
      <dgm:prSet presAssocID="{50A1570C-8788-478D-BFA0-F9B9C84BAB19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3564EF40-26F7-4426-B33E-E3D76DB83F91}" type="pres">
      <dgm:prSet presAssocID="{50A1570C-8788-478D-BFA0-F9B9C84BAB19}" presName="tile4" presStyleLbl="node1" presStyleIdx="3" presStyleCnt="4"/>
      <dgm:spPr/>
    </dgm:pt>
    <dgm:pt modelId="{0BC1D2D0-B769-4DF1-8C94-064CD326CAB7}" type="pres">
      <dgm:prSet presAssocID="{50A1570C-8788-478D-BFA0-F9B9C84BAB19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FFA62E39-662B-461D-9163-80CDB08AB7E7}" type="pres">
      <dgm:prSet presAssocID="{50A1570C-8788-478D-BFA0-F9B9C84BAB19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5DEAAEF2-5DC0-46BD-8808-1A727FB1B292}" srcId="{8B980318-45FC-481A-BA73-8384F66B9CB8}" destId="{38F75122-6F10-44E0-9469-B8939EA57C7B}" srcOrd="1" destOrd="0" parTransId="{859EDFE0-2828-44AB-B5F4-5B81FC80A1D6}" sibTransId="{C3322E15-808B-437C-96CF-9FEAE633626D}"/>
    <dgm:cxn modelId="{534FFB24-99DE-478E-8282-8AA83CCDA04D}" srcId="{50A1570C-8788-478D-BFA0-F9B9C84BAB19}" destId="{8B980318-45FC-481A-BA73-8384F66B9CB8}" srcOrd="0" destOrd="0" parTransId="{CC191995-4702-4F66-83A8-3713A716F07E}" sibTransId="{5E1667C3-A900-4676-AF58-F3B74595AB12}"/>
    <dgm:cxn modelId="{19DF5F15-3A7A-4944-B196-2B5B298032A4}" type="presOf" srcId="{BBB09907-7808-4782-9690-DB11C25FAE1F}" destId="{B311BA2C-D231-42A5-A70F-15DD014B8A89}" srcOrd="0" destOrd="0" presId="urn:microsoft.com/office/officeart/2005/8/layout/matrix1"/>
    <dgm:cxn modelId="{BA308BD0-384E-472C-B726-5D235EE90CA6}" srcId="{8B980318-45FC-481A-BA73-8384F66B9CB8}" destId="{961D00BE-2775-4292-B4A0-9A4626BCBA29}" srcOrd="2" destOrd="0" parTransId="{28B98751-7538-4786-864A-9D46424D819A}" sibTransId="{9B73C5D1-0F5A-43B2-B2B9-2186CA6AB993}"/>
    <dgm:cxn modelId="{8B0C43E1-2D09-462B-8B88-3C21034D7281}" type="presOf" srcId="{BBB09907-7808-4782-9690-DB11C25FAE1F}" destId="{60363F83-9C42-499D-8B96-D7436E368DDC}" srcOrd="1" destOrd="0" presId="urn:microsoft.com/office/officeart/2005/8/layout/matrix1"/>
    <dgm:cxn modelId="{B81E1853-0ABB-4EBE-8380-F7B2851AFB0D}" type="presOf" srcId="{408CBE86-F5E1-4053-A735-ECC788715BF2}" destId="{0BC1D2D0-B769-4DF1-8C94-064CD326CAB7}" srcOrd="1" destOrd="0" presId="urn:microsoft.com/office/officeart/2005/8/layout/matrix1"/>
    <dgm:cxn modelId="{0A6914EA-3476-4B73-BE5A-C597F868F468}" srcId="{8B980318-45FC-481A-BA73-8384F66B9CB8}" destId="{BBB09907-7808-4782-9690-DB11C25FAE1F}" srcOrd="0" destOrd="0" parTransId="{6CE70274-0CE0-497D-B7DD-0388E1F15287}" sibTransId="{C2281107-159C-463A-AEB8-26E548BABB21}"/>
    <dgm:cxn modelId="{90EDBB54-3089-4040-B1A1-6BC46483404E}" type="presOf" srcId="{38F75122-6F10-44E0-9469-B8939EA57C7B}" destId="{E2F95A07-FCC1-4177-9402-A89F4E78BB3B}" srcOrd="0" destOrd="0" presId="urn:microsoft.com/office/officeart/2005/8/layout/matrix1"/>
    <dgm:cxn modelId="{2BA2E837-9592-43FB-8463-BF9102A0B81E}" type="presOf" srcId="{961D00BE-2775-4292-B4A0-9A4626BCBA29}" destId="{2C4A7356-E3D0-41F5-B915-D52B79EE0F2B}" srcOrd="1" destOrd="0" presId="urn:microsoft.com/office/officeart/2005/8/layout/matrix1"/>
    <dgm:cxn modelId="{9F44DA83-00EE-4BD4-8561-CDE5307A1770}" type="presOf" srcId="{8B980318-45FC-481A-BA73-8384F66B9CB8}" destId="{FFA62E39-662B-461D-9163-80CDB08AB7E7}" srcOrd="0" destOrd="0" presId="urn:microsoft.com/office/officeart/2005/8/layout/matrix1"/>
    <dgm:cxn modelId="{81C34BAF-C752-4F23-88A7-951568A1EF89}" type="presOf" srcId="{961D00BE-2775-4292-B4A0-9A4626BCBA29}" destId="{15937DC2-654A-4268-B907-F3F91E73C0CD}" srcOrd="0" destOrd="0" presId="urn:microsoft.com/office/officeart/2005/8/layout/matrix1"/>
    <dgm:cxn modelId="{449BEED8-FDAA-40ED-82D7-EED22E87E32A}" srcId="{8B980318-45FC-481A-BA73-8384F66B9CB8}" destId="{408CBE86-F5E1-4053-A735-ECC788715BF2}" srcOrd="3" destOrd="0" parTransId="{53DCAB31-815C-4EE3-B399-74D8617F0F2A}" sibTransId="{65CD5C2C-E08B-49A6-8B06-7788CADB4364}"/>
    <dgm:cxn modelId="{0463525D-EAF3-42F4-B905-BDE0D7CD92BB}" type="presOf" srcId="{38F75122-6F10-44E0-9469-B8939EA57C7B}" destId="{F029DC2E-3278-46C8-ADC4-BD544A7CE4E4}" srcOrd="1" destOrd="0" presId="urn:microsoft.com/office/officeart/2005/8/layout/matrix1"/>
    <dgm:cxn modelId="{1869CC2F-2157-40D9-AA6A-5888425FCC1D}" type="presOf" srcId="{50A1570C-8788-478D-BFA0-F9B9C84BAB19}" destId="{ACA17327-4D79-430C-B2F7-A0AA24B27C78}" srcOrd="0" destOrd="0" presId="urn:microsoft.com/office/officeart/2005/8/layout/matrix1"/>
    <dgm:cxn modelId="{97355502-45D0-42A9-ADB6-1FD4D5DA9AC9}" type="presOf" srcId="{408CBE86-F5E1-4053-A735-ECC788715BF2}" destId="{3564EF40-26F7-4426-B33E-E3D76DB83F91}" srcOrd="0" destOrd="0" presId="urn:microsoft.com/office/officeart/2005/8/layout/matrix1"/>
    <dgm:cxn modelId="{1A41E6B0-1F61-4D04-B2C7-5B44ADEBC4A4}" type="presParOf" srcId="{ACA17327-4D79-430C-B2F7-A0AA24B27C78}" destId="{39872F79-0DEE-4E8B-9231-1AC88CEDA272}" srcOrd="0" destOrd="0" presId="urn:microsoft.com/office/officeart/2005/8/layout/matrix1"/>
    <dgm:cxn modelId="{9E439670-C1E5-4F8B-9955-004AC1C0081A}" type="presParOf" srcId="{39872F79-0DEE-4E8B-9231-1AC88CEDA272}" destId="{B311BA2C-D231-42A5-A70F-15DD014B8A89}" srcOrd="0" destOrd="0" presId="urn:microsoft.com/office/officeart/2005/8/layout/matrix1"/>
    <dgm:cxn modelId="{86CE41D8-F270-4570-A3BE-08D9637E5E74}" type="presParOf" srcId="{39872F79-0DEE-4E8B-9231-1AC88CEDA272}" destId="{60363F83-9C42-499D-8B96-D7436E368DDC}" srcOrd="1" destOrd="0" presId="urn:microsoft.com/office/officeart/2005/8/layout/matrix1"/>
    <dgm:cxn modelId="{D442D833-A0B4-44D0-9BD0-A414D8E10A43}" type="presParOf" srcId="{39872F79-0DEE-4E8B-9231-1AC88CEDA272}" destId="{E2F95A07-FCC1-4177-9402-A89F4E78BB3B}" srcOrd="2" destOrd="0" presId="urn:microsoft.com/office/officeart/2005/8/layout/matrix1"/>
    <dgm:cxn modelId="{FA7CE367-0AE2-402D-AE4B-ABC61BCAEF15}" type="presParOf" srcId="{39872F79-0DEE-4E8B-9231-1AC88CEDA272}" destId="{F029DC2E-3278-46C8-ADC4-BD544A7CE4E4}" srcOrd="3" destOrd="0" presId="urn:microsoft.com/office/officeart/2005/8/layout/matrix1"/>
    <dgm:cxn modelId="{74FD7192-066F-46AD-B113-5A1F58D85F9C}" type="presParOf" srcId="{39872F79-0DEE-4E8B-9231-1AC88CEDA272}" destId="{15937DC2-654A-4268-B907-F3F91E73C0CD}" srcOrd="4" destOrd="0" presId="urn:microsoft.com/office/officeart/2005/8/layout/matrix1"/>
    <dgm:cxn modelId="{B49DB549-9742-4844-B27E-D4D964E24A6B}" type="presParOf" srcId="{39872F79-0DEE-4E8B-9231-1AC88CEDA272}" destId="{2C4A7356-E3D0-41F5-B915-D52B79EE0F2B}" srcOrd="5" destOrd="0" presId="urn:microsoft.com/office/officeart/2005/8/layout/matrix1"/>
    <dgm:cxn modelId="{B1DD91D5-4D07-4872-B943-E5C4A6C6E746}" type="presParOf" srcId="{39872F79-0DEE-4E8B-9231-1AC88CEDA272}" destId="{3564EF40-26F7-4426-B33E-E3D76DB83F91}" srcOrd="6" destOrd="0" presId="urn:microsoft.com/office/officeart/2005/8/layout/matrix1"/>
    <dgm:cxn modelId="{A0BA8B9D-153C-4D52-8DA8-061A997A4A7F}" type="presParOf" srcId="{39872F79-0DEE-4E8B-9231-1AC88CEDA272}" destId="{0BC1D2D0-B769-4DF1-8C94-064CD326CAB7}" srcOrd="7" destOrd="0" presId="urn:microsoft.com/office/officeart/2005/8/layout/matrix1"/>
    <dgm:cxn modelId="{6A48D535-9E84-48F7-9537-176B71FD5418}" type="presParOf" srcId="{ACA17327-4D79-430C-B2F7-A0AA24B27C78}" destId="{FFA62E39-662B-461D-9163-80CDB08AB7E7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11BA2C-D231-42A5-A70F-15DD014B8A89}">
      <dsp:nvSpPr>
        <dsp:cNvPr id="0" name=""/>
        <dsp:cNvSpPr/>
      </dsp:nvSpPr>
      <dsp:spPr>
        <a:xfrm rot="16200000">
          <a:off x="1770856" y="-1770856"/>
          <a:ext cx="1655762" cy="5197475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3400" kern="1200" dirty="0"/>
            <a:t>sterktes</a:t>
          </a:r>
        </a:p>
      </dsp:txBody>
      <dsp:txXfrm rot="5400000">
        <a:off x="-1" y="1"/>
        <a:ext cx="5197475" cy="1241821"/>
      </dsp:txXfrm>
    </dsp:sp>
    <dsp:sp modelId="{E2F95A07-FCC1-4177-9402-A89F4E78BB3B}">
      <dsp:nvSpPr>
        <dsp:cNvPr id="0" name=""/>
        <dsp:cNvSpPr/>
      </dsp:nvSpPr>
      <dsp:spPr>
        <a:xfrm>
          <a:off x="5197475" y="0"/>
          <a:ext cx="5197475" cy="1655762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3400" kern="1200" dirty="0"/>
            <a:t>zwaktes</a:t>
          </a:r>
        </a:p>
      </dsp:txBody>
      <dsp:txXfrm>
        <a:off x="5197475" y="0"/>
        <a:ext cx="5197475" cy="1241821"/>
      </dsp:txXfrm>
    </dsp:sp>
    <dsp:sp modelId="{15937DC2-654A-4268-B907-F3F91E73C0CD}">
      <dsp:nvSpPr>
        <dsp:cNvPr id="0" name=""/>
        <dsp:cNvSpPr/>
      </dsp:nvSpPr>
      <dsp:spPr>
        <a:xfrm rot="10800000">
          <a:off x="0" y="1655762"/>
          <a:ext cx="5197475" cy="1655762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3400" kern="1200" dirty="0"/>
            <a:t>opportuniteiten</a:t>
          </a:r>
        </a:p>
      </dsp:txBody>
      <dsp:txXfrm rot="10800000">
        <a:off x="0" y="2069703"/>
        <a:ext cx="5197475" cy="1241821"/>
      </dsp:txXfrm>
    </dsp:sp>
    <dsp:sp modelId="{3564EF40-26F7-4426-B33E-E3D76DB83F91}">
      <dsp:nvSpPr>
        <dsp:cNvPr id="0" name=""/>
        <dsp:cNvSpPr/>
      </dsp:nvSpPr>
      <dsp:spPr>
        <a:xfrm rot="5400000">
          <a:off x="6968331" y="-115093"/>
          <a:ext cx="1655762" cy="5197475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3400" kern="1200" dirty="0"/>
            <a:t>bedreigingen </a:t>
          </a:r>
        </a:p>
      </dsp:txBody>
      <dsp:txXfrm rot="-5400000">
        <a:off x="5197474" y="2069703"/>
        <a:ext cx="5197475" cy="1241821"/>
      </dsp:txXfrm>
    </dsp:sp>
    <dsp:sp modelId="{FFA62E39-662B-461D-9163-80CDB08AB7E7}">
      <dsp:nvSpPr>
        <dsp:cNvPr id="0" name=""/>
        <dsp:cNvSpPr/>
      </dsp:nvSpPr>
      <dsp:spPr>
        <a:xfrm>
          <a:off x="3638232" y="1241821"/>
          <a:ext cx="3118485" cy="827881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BE" sz="3400" kern="1200" dirty="0"/>
            <a:t>SWOT-ANALYSE</a:t>
          </a:r>
        </a:p>
      </dsp:txBody>
      <dsp:txXfrm>
        <a:off x="3678646" y="1282235"/>
        <a:ext cx="3037657" cy="747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sche 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en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eraat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Afbeelding-ko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5/31/2017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 rot="21420000">
            <a:off x="869256" y="663230"/>
            <a:ext cx="9755187" cy="1927905"/>
          </a:xfrm>
        </p:spPr>
        <p:txBody>
          <a:bodyPr/>
          <a:lstStyle/>
          <a:p>
            <a:r>
              <a:rPr lang="nl-BE" dirty="0">
                <a:latin typeface="Comic Sans MS" panose="030F0702030302020204" pitchFamily="66" charset="0"/>
              </a:rPr>
              <a:t>Woonplan</a:t>
            </a:r>
            <a:r>
              <a:rPr lang="nl-BE" dirty="0"/>
              <a:t> 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 rot="21420000">
            <a:off x="970697" y="3033010"/>
            <a:ext cx="9755187" cy="1022856"/>
          </a:xfrm>
        </p:spPr>
        <p:txBody>
          <a:bodyPr/>
          <a:lstStyle/>
          <a:p>
            <a:r>
              <a:rPr lang="nl-BE" dirty="0">
                <a:solidFill>
                  <a:srgbClr val="C00000"/>
                </a:solidFill>
              </a:rPr>
              <a:t>Kwaliteitsvol, betaalbaar, Leefbaar en Duurzaam wonen </a:t>
            </a:r>
          </a:p>
          <a:p>
            <a:r>
              <a:rPr lang="nl-BE" dirty="0">
                <a:solidFill>
                  <a:srgbClr val="C00000"/>
                </a:solidFill>
              </a:rPr>
              <a:t>in Zottegem van nu tot 2025</a:t>
            </a:r>
          </a:p>
        </p:txBody>
      </p:sp>
    </p:spTree>
    <p:extLst>
      <p:ext uri="{BB962C8B-B14F-4D97-AF65-F5344CB8AC3E}">
        <p14:creationId xmlns:p14="http://schemas.microsoft.com/office/powerpoint/2010/main" val="43081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>
                <a:solidFill>
                  <a:srgbClr val="C00000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wat is een woonplan?</a:t>
            </a:r>
            <a:endParaRPr lang="nl-BE" dirty="0">
              <a:solidFill>
                <a:srgbClr val="C0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Een woonplan gaat uit van de bevolkingsprognoses </a:t>
            </a:r>
            <a:b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 daarbij horende woonbehoefte voor alle doelgroepen </a:t>
            </a:r>
            <a:b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 zet de bakens uit voor het woonbeleid de komende 10 jaar</a:t>
            </a:r>
            <a:b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(2016-2025)</a:t>
            </a:r>
            <a:b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het is een referentiekader waaraan alle beslissingen</a:t>
            </a:r>
            <a:b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 verschillende domeinen heen betreffende ‘wonen’ kunnen</a:t>
            </a:r>
            <a:b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worden afgetoetst</a:t>
            </a:r>
          </a:p>
          <a:p>
            <a:pPr marL="0" indent="0">
              <a:buNone/>
            </a:pPr>
            <a:endParaRPr lang="nl-BE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27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1" y="1066800"/>
            <a:ext cx="10396882" cy="996596"/>
          </a:xfrm>
        </p:spPr>
        <p:txBody>
          <a:bodyPr>
            <a:normAutofit fontScale="90000"/>
          </a:bodyPr>
          <a:lstStyle/>
          <a:p>
            <a:r>
              <a:rPr lang="nl-BE" dirty="0">
                <a:solidFill>
                  <a:srgbClr val="C00000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Van woonstudie naar woonplan</a:t>
            </a:r>
            <a:br>
              <a:rPr lang="nl-BE" dirty="0">
                <a:solidFill>
                  <a:srgbClr val="C00000"/>
                </a:solidFill>
              </a:rPr>
            </a:br>
            <a:endParaRPr lang="nl-BE" dirty="0">
              <a:solidFill>
                <a:srgbClr val="C0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opmaak van een woonplan bevat 3 fasen: </a:t>
            </a:r>
          </a:p>
          <a:p>
            <a:pPr marL="0" indent="0">
              <a:buNone/>
            </a:pPr>
            <a:endParaRPr lang="nl-B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De opmaak van een woon(behoefte)studie</a:t>
            </a:r>
          </a:p>
          <a:p>
            <a:pPr marL="0" indent="0">
              <a:buNone/>
            </a:pP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Het uitschrijven van de beleidsvisie rond wonen </a:t>
            </a:r>
          </a:p>
          <a:p>
            <a:pPr marL="0" indent="0">
              <a:buNone/>
            </a:pP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Het opmaken van een concreet plan met acties </a:t>
            </a:r>
            <a:b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om mee aan de slag te gaan  </a:t>
            </a:r>
          </a:p>
        </p:txBody>
      </p:sp>
    </p:spTree>
    <p:extLst>
      <p:ext uri="{BB962C8B-B14F-4D97-AF65-F5344CB8AC3E}">
        <p14:creationId xmlns:p14="http://schemas.microsoft.com/office/powerpoint/2010/main" val="200146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1" y="1244599"/>
            <a:ext cx="10396882" cy="203201"/>
          </a:xfrm>
        </p:spPr>
        <p:txBody>
          <a:bodyPr>
            <a:normAutofit fontScale="90000"/>
          </a:bodyPr>
          <a:lstStyle/>
          <a:p>
            <a:r>
              <a:rPr lang="nl-BE" dirty="0">
                <a:solidFill>
                  <a:srgbClr val="C00000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HET PLANPROCES</a:t>
            </a:r>
            <a:br>
              <a:rPr lang="nl-BE" dirty="0">
                <a:solidFill>
                  <a:srgbClr val="C00000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</a:br>
            <a:endParaRPr lang="nl-BE" dirty="0">
              <a:solidFill>
                <a:srgbClr val="C0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>
          <a:xfrm>
            <a:off x="685800" y="1778000"/>
            <a:ext cx="10394707" cy="3596585"/>
          </a:xfrm>
        </p:spPr>
        <p:txBody>
          <a:bodyPr/>
          <a:lstStyle/>
          <a:p>
            <a:pPr marL="0" indent="0">
              <a:buNone/>
            </a:pP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opmaak van een woonplan is een lang proces, waarbij voortdurend gezocht wordt naar de laatste nieuwe cijfers omtrent ‘wonen’ </a:t>
            </a:r>
            <a:b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 elk idee afgetoetst wordt aan diverse actoren in het werkveld. </a:t>
            </a:r>
          </a:p>
          <a:p>
            <a:pPr marL="0" indent="0">
              <a:buNone/>
            </a:pPr>
            <a:endParaRPr lang="nl-B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Dit woonplan is een levend document dat voortdurend zal worden bijgewerkt en bijgestuurd in functie van nieuwe gegevens en veranderende woonnoden in onze stad.  </a:t>
            </a:r>
          </a:p>
        </p:txBody>
      </p:sp>
    </p:spTree>
    <p:extLst>
      <p:ext uri="{BB962C8B-B14F-4D97-AF65-F5344CB8AC3E}">
        <p14:creationId xmlns:p14="http://schemas.microsoft.com/office/powerpoint/2010/main" val="393287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>
                <a:solidFill>
                  <a:srgbClr val="C00000"/>
                </a:solidFill>
                <a:latin typeface="Comic Sans MS" panose="030F0702030302020204" pitchFamily="66" charset="0"/>
                <a:ea typeface="Batang" panose="02030600000101010101" pitchFamily="18" charset="-127"/>
              </a:rPr>
              <a:t>Positionering van het lokaal woonbeleid</a:t>
            </a:r>
            <a:endParaRPr lang="nl-BE" dirty="0">
              <a:solidFill>
                <a:srgbClr val="C0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>
          <a:xfrm>
            <a:off x="685800" y="2184400"/>
            <a:ext cx="10394707" cy="3190185"/>
          </a:xfrm>
        </p:spPr>
        <p:txBody>
          <a:bodyPr/>
          <a:lstStyle/>
          <a:p>
            <a:pPr marL="0" indent="0">
              <a:buNone/>
            </a:pP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Zowel de federale overheid als het </a:t>
            </a:r>
            <a:r>
              <a:rPr lang="nl-BE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vlaams</a:t>
            </a: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gewest hebben hun bevoegdheden die het lokaal beleid mee sturen</a:t>
            </a:r>
          </a:p>
          <a:p>
            <a:pPr marL="0" indent="0">
              <a:buNone/>
            </a:pPr>
            <a:endParaRPr lang="nl-B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Voor de stad is een belangrijke </a:t>
            </a:r>
            <a:r>
              <a:rPr lang="nl-BE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regisseursrol </a:t>
            </a: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weggelegd: </a:t>
            </a:r>
            <a:b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zij dient alle actoren in het werkveld samen te brengen </a:t>
            </a:r>
            <a:b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 de diverse initiatieven op elkaar af te stemmen</a:t>
            </a:r>
            <a:b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Om zo het geplande beleid mee tot uitvoer te brengen </a:t>
            </a:r>
          </a:p>
        </p:txBody>
      </p:sp>
    </p:spTree>
    <p:extLst>
      <p:ext uri="{BB962C8B-B14F-4D97-AF65-F5344CB8AC3E}">
        <p14:creationId xmlns:p14="http://schemas.microsoft.com/office/powerpoint/2010/main" val="183918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>
                <a:latin typeface="Comic Sans MS" panose="030F0702030302020204" pitchFamily="66" charset="0"/>
              </a:rPr>
              <a:t>Deel 1: woonstudie </a:t>
            </a:r>
          </a:p>
        </p:txBody>
      </p:sp>
      <p:graphicFrame>
        <p:nvGraphicFramePr>
          <p:cNvPr id="4" name="Tijdelijke aanduiding voor inhoud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961547449"/>
              </p:ext>
            </p:extLst>
          </p:nvPr>
        </p:nvGraphicFramePr>
        <p:xfrm>
          <a:off x="685800" y="2063750"/>
          <a:ext cx="10394950" cy="3311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9583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graphicFrame>
        <p:nvGraphicFramePr>
          <p:cNvPr id="4" name="Tijdelijke aanduiding voor inhoud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965000069"/>
              </p:ext>
            </p:extLst>
          </p:nvPr>
        </p:nvGraphicFramePr>
        <p:xfrm>
          <a:off x="685800" y="368301"/>
          <a:ext cx="10198100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99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99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456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BE" sz="1800" dirty="0">
                          <a:solidFill>
                            <a:schemeClr val="bg1"/>
                          </a:solidFill>
                          <a:latin typeface="Iskoola Pota" panose="020B0502040204020203" pitchFamily="34" charset="0"/>
                          <a:cs typeface="Iskoola Pota" panose="020B0502040204020203" pitchFamily="34" charset="0"/>
                        </a:rPr>
                        <a:t>STERKTES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nl-BE" sz="1800" dirty="0">
                        <a:solidFill>
                          <a:schemeClr val="bg1"/>
                        </a:solidFill>
                        <a:latin typeface="Iskoola Pota" panose="020B0502040204020203" pitchFamily="34" charset="0"/>
                        <a:cs typeface="Iskoola Pota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BE" sz="1800" dirty="0">
                          <a:solidFill>
                            <a:schemeClr val="bg1"/>
                          </a:solidFill>
                          <a:latin typeface="Iskoola Pota" panose="020B0502040204020203" pitchFamily="34" charset="0"/>
                          <a:cs typeface="Iskoola Pota" panose="020B0502040204020203" pitchFamily="34" charset="0"/>
                        </a:rPr>
                        <a:t>Centrale ligging, landelijke deelgemeenten, onderwijs, vernieuwde stadskern, nieuwbouwprojecten, 3 SHM &amp; 1 SVK, Bindend Sociaal  Objectief, positief migratiesaldo, inkomen gemiddeld gestegen,</a:t>
                      </a:r>
                      <a:r>
                        <a:rPr lang="nl-BE" sz="1800" baseline="0" dirty="0">
                          <a:solidFill>
                            <a:schemeClr val="bg1"/>
                          </a:solidFill>
                          <a:latin typeface="Iskoola Pota" panose="020B0502040204020203" pitchFamily="34" charset="0"/>
                          <a:cs typeface="Iskoola Pota" panose="020B0502040204020203" pitchFamily="34" charset="0"/>
                        </a:rPr>
                        <a:t> woonoverleg, dienst ‘wonen’</a:t>
                      </a:r>
                      <a:endParaRPr lang="nl-BE" sz="1800" dirty="0">
                        <a:solidFill>
                          <a:schemeClr val="bg1"/>
                        </a:solidFill>
                        <a:latin typeface="Iskoola Pota" panose="020B0502040204020203" pitchFamily="34" charset="0"/>
                        <a:cs typeface="Iskoola Pota" panose="020B0502040204020203" pitchFamily="34" charset="0"/>
                      </a:endParaRPr>
                    </a:p>
                    <a:p>
                      <a:endParaRPr lang="nl-BE" dirty="0">
                        <a:latin typeface="Iskoola Pota" panose="020B0502040204020203" pitchFamily="34" charset="0"/>
                        <a:cs typeface="Iskoola Pota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BE" sz="1800" dirty="0">
                          <a:latin typeface="Iskoola Pota" panose="020B0502040204020203" pitchFamily="34" charset="0"/>
                          <a:cs typeface="Iskoola Pota" panose="020B0502040204020203" pitchFamily="34" charset="0"/>
                        </a:rPr>
                        <a:t>ZWAKTES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nl-BE" sz="1800" dirty="0">
                        <a:latin typeface="Iskoola Pota" panose="020B0502040204020203" pitchFamily="34" charset="0"/>
                        <a:cs typeface="Iskoola Pota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BE" sz="1800" dirty="0">
                          <a:latin typeface="Iskoola Pota" panose="020B0502040204020203" pitchFamily="34" charset="0"/>
                          <a:cs typeface="Iskoola Pota" panose="020B0502040204020203" pitchFamily="34" charset="0"/>
                        </a:rPr>
                        <a:t>Ontsluiting N42, dichtslibbend verkeer, slaapstad, verouderd patrimonium, vergrijzing, hoge huurprijzen, duurzaamheid, lange wachttijden voor sociale huisvesting, verdubbeling aantal </a:t>
                      </a:r>
                      <a:r>
                        <a:rPr lang="nl-BE" sz="1800" dirty="0" err="1">
                          <a:latin typeface="Iskoola Pota" panose="020B0502040204020203" pitchFamily="34" charset="0"/>
                          <a:cs typeface="Iskoola Pota" panose="020B0502040204020203" pitchFamily="34" charset="0"/>
                        </a:rPr>
                        <a:t>leefloners</a:t>
                      </a:r>
                      <a:r>
                        <a:rPr lang="nl-BE" sz="1800" dirty="0">
                          <a:latin typeface="Iskoola Pota" panose="020B0502040204020203" pitchFamily="34" charset="0"/>
                          <a:cs typeface="Iskoola Pota" panose="020B0502040204020203" pitchFamily="34" charset="0"/>
                        </a:rPr>
                        <a:t> </a:t>
                      </a:r>
                    </a:p>
                    <a:p>
                      <a:endParaRPr lang="nl-BE" dirty="0">
                        <a:latin typeface="Iskoola Pota" panose="020B0502040204020203" pitchFamily="34" charset="0"/>
                        <a:cs typeface="Iskoola Pota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554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nl-BE" sz="1800" dirty="0">
                          <a:latin typeface="Iskoola Pota" panose="020B0502040204020203" pitchFamily="34" charset="0"/>
                          <a:cs typeface="Iskoola Pota" panose="020B0502040204020203" pitchFamily="34" charset="0"/>
                        </a:rPr>
                        <a:t>OPPORTUNITEITEN </a:t>
                      </a:r>
                    </a:p>
                    <a:p>
                      <a:pPr marL="0" indent="0">
                        <a:buNone/>
                      </a:pPr>
                      <a:endParaRPr lang="nl-BE" sz="1800" dirty="0">
                        <a:latin typeface="Iskoola Pota" panose="020B0502040204020203" pitchFamily="34" charset="0"/>
                        <a:cs typeface="Iskoola Pota" panose="020B0502040204020203" pitchFamily="34" charset="0"/>
                      </a:endParaRPr>
                    </a:p>
                    <a:p>
                      <a:pPr marL="0" indent="0">
                        <a:buNone/>
                      </a:pPr>
                      <a:r>
                        <a:rPr lang="nl-BE" sz="1800" dirty="0">
                          <a:latin typeface="Iskoola Pota" panose="020B0502040204020203" pitchFamily="34" charset="0"/>
                          <a:cs typeface="Iskoola Pota" panose="020B0502040204020203" pitchFamily="34" charset="0"/>
                        </a:rPr>
                        <a:t>Leeftijdsvriendelijke gemeente, nieuwe woonvormen, </a:t>
                      </a:r>
                      <a:r>
                        <a:rPr lang="nl-BE" sz="1800" dirty="0" err="1">
                          <a:latin typeface="Iskoola Pota" panose="020B0502040204020203" pitchFamily="34" charset="0"/>
                          <a:cs typeface="Iskoola Pota" panose="020B0502040204020203" pitchFamily="34" charset="0"/>
                        </a:rPr>
                        <a:t>tragewegenproject</a:t>
                      </a:r>
                      <a:r>
                        <a:rPr lang="nl-BE" sz="1800" dirty="0">
                          <a:latin typeface="Iskoola Pota" panose="020B0502040204020203" pitchFamily="34" charset="0"/>
                          <a:cs typeface="Iskoola Pota" panose="020B0502040204020203" pitchFamily="34" charset="0"/>
                        </a:rPr>
                        <a:t>, nieuwe woonwijken, leegstandsheffing, woningonderzoeken &amp; conformiteitsattesten, energiesnoeiers, aantrekking voor jonge gezinnen, regierol stad inzake woonbeleid</a:t>
                      </a:r>
                    </a:p>
                    <a:p>
                      <a:pPr marL="0" indent="0">
                        <a:buNone/>
                      </a:pPr>
                      <a:endParaRPr lang="nl-BE" sz="1800" dirty="0">
                        <a:latin typeface="Iskoola Pota" panose="020B0502040204020203" pitchFamily="34" charset="0"/>
                        <a:cs typeface="Iskoola Pota" panose="020B0502040204020203" pitchFamily="34" charset="0"/>
                      </a:endParaRPr>
                    </a:p>
                    <a:p>
                      <a:endParaRPr lang="nl-BE" dirty="0">
                        <a:latin typeface="Iskoola Pota" panose="020B0502040204020203" pitchFamily="34" charset="0"/>
                        <a:cs typeface="Iskoola Pota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BE" sz="1800" dirty="0">
                          <a:latin typeface="Iskoola Pota" panose="020B0502040204020203" pitchFamily="34" charset="0"/>
                          <a:cs typeface="Iskoola Pota" panose="020B0502040204020203" pitchFamily="34" charset="0"/>
                        </a:rPr>
                        <a:t>BEDREIGINGEN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nl-BE" sz="1800" dirty="0">
                        <a:latin typeface="Iskoola Pota" panose="020B0502040204020203" pitchFamily="34" charset="0"/>
                        <a:cs typeface="Iskoola Pota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BE" sz="1800" dirty="0">
                          <a:latin typeface="Iskoola Pota" panose="020B0502040204020203" pitchFamily="34" charset="0"/>
                          <a:cs typeface="Iskoola Pota" panose="020B0502040204020203" pitchFamily="34" charset="0"/>
                        </a:rPr>
                        <a:t>dichte bevolking, achterpoortjes leegstand, gebrek aan tewerkstelling, dure private woonmarkt, groeiend aantal huurders, energiearmoede, wachtlijsten SHM, vergrijzing, te weinig samenwerking over de verschillende beleidsdomeinen </a:t>
                      </a:r>
                    </a:p>
                    <a:p>
                      <a:endParaRPr lang="nl-BE" dirty="0">
                        <a:latin typeface="Iskoola Pota" panose="020B0502040204020203" pitchFamily="34" charset="0"/>
                        <a:cs typeface="Iskoola Pota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735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>
                <a:latin typeface="Comic Sans MS" panose="030F0702030302020204" pitchFamily="66" charset="0"/>
              </a:rPr>
              <a:t>DEEL 2: Woonvisie </a:t>
            </a:r>
          </a:p>
        </p:txBody>
      </p:sp>
      <p:pic>
        <p:nvPicPr>
          <p:cNvPr id="7174" name="Picture 6" descr="http://www.akcentbever.be/images/visie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035" y="1837765"/>
            <a:ext cx="5253634" cy="3496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8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>
                <a:latin typeface="Comic Sans MS" panose="030F0702030302020204" pitchFamily="66" charset="0"/>
              </a:rPr>
              <a:t>Kwaliteitsvol wonen 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impact van wonen op ons algemeen welzijn is niet te onderschatten</a:t>
            </a:r>
          </a:p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Daarom mag/ moet onze ambitie groot zijn </a:t>
            </a:r>
          </a:p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Het recht op kwaliteitsvol wonen is opgenomen in Vlaamse </a:t>
            </a:r>
            <a:r>
              <a:rPr lang="nl-BE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WOOncode</a:t>
            </a:r>
            <a:endParaRPr lang="nl-B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stad moet waken over de kwaliteit van het patrimonium en zowel huurders als verhuurders wijzen op hun verantwoordelijkheden</a:t>
            </a:r>
          </a:p>
        </p:txBody>
      </p:sp>
      <p:pic>
        <p:nvPicPr>
          <p:cNvPr id="4" name="Picture 2" descr="http://www.merckaert.be/files/uploads/hom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93200" y="2063396"/>
            <a:ext cx="2291716" cy="1279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41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>
                <a:latin typeface="Comic Sans MS" panose="030F0702030302020204" pitchFamily="66" charset="0"/>
              </a:rPr>
              <a:t>Betaalbaar wonen 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woonkost is meer dan de huur alleen </a:t>
            </a:r>
          </a:p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Het ‘resterend inkomen’ is de beste barometer om de betaalbaarheid van wonen te meten </a:t>
            </a:r>
          </a:p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Het woon-en inkomensbeleid dienen te worden afgesteld op maximaal betaalbaar wonen in onze stad &amp; mensen bij wie het niet lukt te helpen aan een betaalbare woning </a:t>
            </a: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4100" y="812800"/>
            <a:ext cx="2520707" cy="185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69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>
                <a:latin typeface="Comic Sans MS" panose="030F0702030302020204" pitchFamily="66" charset="0"/>
              </a:rPr>
              <a:t>EEN AANTREKKELIJKE WOONOMGEVING 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>
          <a:xfrm>
            <a:off x="685800" y="2209464"/>
            <a:ext cx="10394707" cy="3619836"/>
          </a:xfrm>
        </p:spPr>
        <p:txBody>
          <a:bodyPr>
            <a:normAutofit/>
          </a:bodyPr>
          <a:lstStyle/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Een Fijne woonomgeving is moeilijk te definiëren, het gaat immers om een subjectief gevoel</a:t>
            </a:r>
          </a:p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samenstelling van de ideale woonomgeving is dus complex</a:t>
            </a:r>
          </a:p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 meer mensen dichter op een wonen en de toenemende migratie </a:t>
            </a:r>
            <a:b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zal een mentaliteitswijziging vragen van onze burgers</a:t>
            </a:r>
          </a:p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stad kan het opnieuw leren samenleven organiseren </a:t>
            </a:r>
          </a:p>
          <a:p>
            <a:endParaRPr lang="nl-BE" dirty="0"/>
          </a:p>
        </p:txBody>
      </p:sp>
      <p:pic>
        <p:nvPicPr>
          <p:cNvPr id="5" name="Picture 2" descr="http://qaly.be/new/sites/default/files/images/header/header-home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7200" y="1312197"/>
            <a:ext cx="4768850" cy="1051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64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>
                <a:latin typeface="Comic Sans MS" panose="030F0702030302020204" pitchFamily="66" charset="0"/>
              </a:rPr>
              <a:t>LEVENSLANG WONEN 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spreekwoordelijke ‘Vlaamse baksteen’ staat vaak het aangepast wonen in de weg </a:t>
            </a:r>
          </a:p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Ook hier dient de mentaliteit van de inwoners gewijzigd te worden</a:t>
            </a:r>
          </a:p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Een aangepast woningaanbod en nieuwe woonvormen kunnen hier een faciliterend effect hebben </a:t>
            </a:r>
          </a:p>
          <a:p>
            <a:endParaRPr lang="nl-BE" dirty="0"/>
          </a:p>
        </p:txBody>
      </p:sp>
      <p:pic>
        <p:nvPicPr>
          <p:cNvPr id="6" name="Picture 2" descr="https://www.toolbox.be/nl/files/2014/10/Donorinfo-3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1" y="4463917"/>
            <a:ext cx="2905108" cy="1632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489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>
                <a:latin typeface="Comic Sans MS" panose="030F0702030302020204" pitchFamily="66" charset="0"/>
              </a:rPr>
              <a:t>Duurzaam wonen 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dienen onze ecologische voetafdruk te verkleinen – ook inzake wonen kan hier een belangrijke stap gezet worden </a:t>
            </a:r>
          </a:p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Veel mensen zien niet wat er voor hen in zit… </a:t>
            </a:r>
          </a:p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Nochtans is een duurzame woning ook een zuinige woning en dus is het resultaat al snel voelbaar is in de portemonnee</a:t>
            </a:r>
          </a:p>
        </p:txBody>
      </p:sp>
      <p:pic>
        <p:nvPicPr>
          <p:cNvPr id="6" name="Picture 4" descr="http://www.balen.be/adaptive-image_320-460-236_460-640-320_750-640-320_960-614-315_fit-origin_16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107" y="444500"/>
            <a:ext cx="3762748" cy="193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89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>
                <a:latin typeface="Comic Sans MS" panose="030F0702030302020204" pitchFamily="66" charset="0"/>
              </a:rPr>
              <a:t>Deel 3: woonplan 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>
          <a:xfrm>
            <a:off x="685800" y="1612900"/>
            <a:ext cx="10394707" cy="4470400"/>
          </a:xfrm>
        </p:spPr>
        <p:txBody>
          <a:bodyPr>
            <a:normAutofit/>
          </a:bodyPr>
          <a:lstStyle/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VOORZIENE ACTIES IN HET WOONPLAN WERDEN ONDERVERDEELD IN 3 TIMINGS: KT – MLT – LT</a:t>
            </a:r>
          </a:p>
          <a:p>
            <a:r>
              <a:rPr lang="nl-BE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GEVEN HIER VANAVOND EEN OVERZICHT VAN DE ACTIES DIE WE OP KORTE TERMIJN (EERSTE HELFT 2017) WILLEN AANPAKKEN OF DIE AL LOPENDE ZIJN </a:t>
            </a:r>
          </a:p>
        </p:txBody>
      </p:sp>
    </p:spTree>
    <p:extLst>
      <p:ext uri="{BB962C8B-B14F-4D97-AF65-F5344CB8AC3E}">
        <p14:creationId xmlns:p14="http://schemas.microsoft.com/office/powerpoint/2010/main" val="60154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>
                <a:latin typeface="Comic Sans MS" panose="030F0702030302020204" pitchFamily="66" charset="0"/>
              </a:rPr>
              <a:t>Acties </a:t>
            </a:r>
            <a:br>
              <a:rPr lang="nl-BE" dirty="0">
                <a:latin typeface="Comic Sans MS" panose="030F0702030302020204" pitchFamily="66" charset="0"/>
              </a:rPr>
            </a:br>
            <a:r>
              <a:rPr lang="nl-BE" dirty="0">
                <a:latin typeface="Comic Sans MS" panose="030F0702030302020204" pitchFamily="66" charset="0"/>
              </a:rPr>
              <a:t>woonvisie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>
          <a:xfrm>
            <a:off x="687976" y="2228370"/>
            <a:ext cx="10394707" cy="3101285"/>
          </a:xfrm>
        </p:spPr>
        <p:txBody>
          <a:bodyPr>
            <a:normAutofit/>
          </a:bodyPr>
          <a:lstStyle/>
          <a:p>
            <a:pPr marL="0" indent="0">
              <a:buNone/>
            </a:pPr>
            <a:br>
              <a:rPr lang="nl-B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nl-B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Woonplan Goedkeuren, Communiceren en uitvoeren  </a:t>
            </a:r>
            <a:br>
              <a:rPr lang="nl-B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lokaal woonoverleg uitbreiden </a:t>
            </a:r>
            <a:br>
              <a:rPr lang="nl-B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thematisch overleg ad hoc</a:t>
            </a:r>
            <a:br>
              <a:rPr lang="nl-B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intern en extern netwerk uitbouwen </a:t>
            </a:r>
            <a:br>
              <a:rPr lang="nl-B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nl-BE" dirty="0"/>
          </a:p>
        </p:txBody>
      </p:sp>
      <p:pic>
        <p:nvPicPr>
          <p:cNvPr id="4" name="Picture 2" descr="http://www.nik.nl/wp-content/uploads/2012/01/Boete-Verzoening-NIK-Werkoverleg-Ruben-Vis-Jacques-Gans-1201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758" y="685800"/>
            <a:ext cx="4837243" cy="2155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677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>
                <a:latin typeface="Comic Sans MS" panose="030F0702030302020204" pitchFamily="66" charset="0"/>
              </a:rPr>
              <a:t>ACTIES </a:t>
            </a:r>
            <a:br>
              <a:rPr lang="nl-BE" dirty="0">
                <a:latin typeface="Comic Sans MS" panose="030F0702030302020204" pitchFamily="66" charset="0"/>
              </a:rPr>
            </a:br>
            <a:r>
              <a:rPr lang="nl-BE" dirty="0" err="1">
                <a:latin typeface="Comic Sans MS" panose="030F0702030302020204" pitchFamily="66" charset="0"/>
              </a:rPr>
              <a:t>WOOnKWALITEIT</a:t>
            </a:r>
            <a:endParaRPr lang="nl-BE" dirty="0">
              <a:latin typeface="Comic Sans MS" panose="030F0702030302020204" pitchFamily="66" charset="0"/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br>
              <a:rPr lang="nl-BE" sz="2400" dirty="0"/>
            </a:br>
            <a:br>
              <a:rPr lang="nl-BE" sz="2400" dirty="0"/>
            </a:br>
            <a:r>
              <a:rPr lang="nl-BE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PROCEDURES ongeschikt- en &amp; onbewoonbaarheid </a:t>
            </a:r>
            <a:br>
              <a:rPr lang="nl-BE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conformiteitsattesten </a:t>
            </a:r>
            <a:br>
              <a:rPr lang="nl-BE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opmaak &amp; bijhouden leegstandsregister &amp; Leegstandsheffing </a:t>
            </a:r>
            <a:br>
              <a:rPr lang="nl-BE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nl-BE" sz="2400" dirty="0"/>
          </a:p>
        </p:txBody>
      </p:sp>
      <p:pic>
        <p:nvPicPr>
          <p:cNvPr id="10242" name="Picture 2" descr="http://www.lovendegem.be/Portals/Lovendegem/Afbeeldingen/RO/leegst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4387" y="388937"/>
            <a:ext cx="3866119" cy="2582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453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>
                <a:latin typeface="Comic Sans MS" panose="030F0702030302020204" pitchFamily="66" charset="0"/>
              </a:rPr>
              <a:t>Acties </a:t>
            </a:r>
            <a:br>
              <a:rPr lang="nl-BE" dirty="0">
                <a:latin typeface="Comic Sans MS" panose="030F0702030302020204" pitchFamily="66" charset="0"/>
              </a:rPr>
            </a:br>
            <a:r>
              <a:rPr lang="nl-BE" dirty="0">
                <a:latin typeface="Comic Sans MS" panose="030F0702030302020204" pitchFamily="66" charset="0"/>
              </a:rPr>
              <a:t>betaalbaar wonen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nl-B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realiseren van BSO</a:t>
            </a:r>
            <a:br>
              <a:rPr lang="nl-B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Promoten van het SVK – INFOSESSIE  </a:t>
            </a:r>
            <a:br>
              <a:rPr lang="nl-B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Affichering huurprijs</a:t>
            </a:r>
          </a:p>
        </p:txBody>
      </p:sp>
      <p:pic>
        <p:nvPicPr>
          <p:cNvPr id="11266" name="Picture 2" descr="http://static.adveonet.com/IBSStaticResources550/Netstore/Lores/1012170_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121" y="2628900"/>
            <a:ext cx="4170659" cy="2745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47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>
                <a:latin typeface="Comic Sans MS" panose="030F0702030302020204" pitchFamily="66" charset="0"/>
              </a:rPr>
              <a:t>Acties </a:t>
            </a:r>
            <a:br>
              <a:rPr lang="nl-BE" dirty="0">
                <a:latin typeface="Comic Sans MS" panose="030F0702030302020204" pitchFamily="66" charset="0"/>
              </a:rPr>
            </a:br>
            <a:r>
              <a:rPr lang="nl-BE" dirty="0">
                <a:latin typeface="Comic Sans MS" panose="030F0702030302020204" pitchFamily="66" charset="0"/>
              </a:rPr>
              <a:t>duurzaam wonen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>
          <a:xfrm>
            <a:off x="686888" y="1978596"/>
            <a:ext cx="10394707" cy="331118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b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energiebewust wonen – INFOSESSIE </a:t>
            </a:r>
            <a:b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aangepast en levenslang wonen – PROMOTIE AANPASSINGSPREMEI </a:t>
            </a:r>
            <a:b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compact wonen en nieuwe woonvormen – INFOSESSIE </a:t>
            </a:r>
            <a:b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nl-BE" dirty="0"/>
          </a:p>
        </p:txBody>
      </p:sp>
      <p:pic>
        <p:nvPicPr>
          <p:cNvPr id="12294" name="Picture 6" descr="https://www.ketnet.be/sites/default/files/content/karrewiet/foto2015/oktober/WEB_gezinne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699" y="826631"/>
            <a:ext cx="3320807" cy="2074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30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70925" y="699971"/>
            <a:ext cx="10396882" cy="1151965"/>
          </a:xfrm>
        </p:spPr>
        <p:txBody>
          <a:bodyPr>
            <a:normAutofit fontScale="90000"/>
          </a:bodyPr>
          <a:lstStyle/>
          <a:p>
            <a:r>
              <a:rPr lang="nl-BE" dirty="0">
                <a:latin typeface="Comic Sans MS" panose="030F0702030302020204" pitchFamily="66" charset="0"/>
              </a:rPr>
              <a:t>Acties </a:t>
            </a:r>
            <a:br>
              <a:rPr lang="nl-BE" dirty="0">
                <a:latin typeface="Comic Sans MS" panose="030F0702030302020204" pitchFamily="66" charset="0"/>
              </a:rPr>
            </a:br>
            <a:r>
              <a:rPr lang="nl-BE" dirty="0">
                <a:latin typeface="Comic Sans MS" panose="030F0702030302020204" pitchFamily="66" charset="0"/>
              </a:rPr>
              <a:t>wonen &amp; welzijn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b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voorkomen van uithuiszettingen </a:t>
            </a:r>
            <a:b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PROJECT BEMOEIZORG CAW</a:t>
            </a:r>
            <a:b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informeren en begeleiden van huurders en verhuurders</a:t>
            </a:r>
            <a:b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nl-BE" dirty="0"/>
          </a:p>
        </p:txBody>
      </p:sp>
      <p:pic>
        <p:nvPicPr>
          <p:cNvPr id="13314" name="Picture 2" descr="https://pbs.twimg.com/profile_images/1593327949/bemoeizorg_twitter_400x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00" y="488511"/>
            <a:ext cx="2368307" cy="236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3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>
                <a:latin typeface="Comic Sans MS" panose="030F0702030302020204" pitchFamily="66" charset="0"/>
              </a:rPr>
              <a:t>Acties </a:t>
            </a:r>
            <a:br>
              <a:rPr lang="nl-BE" dirty="0">
                <a:latin typeface="Comic Sans MS" panose="030F0702030302020204" pitchFamily="66" charset="0"/>
              </a:rPr>
            </a:br>
            <a:r>
              <a:rPr lang="nl-BE" dirty="0">
                <a:latin typeface="Comic Sans MS" panose="030F0702030302020204" pitchFamily="66" charset="0"/>
              </a:rPr>
              <a:t>Leefbaar wonen 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b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nl-B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 de verschillende diensten en bevoegdheden heen wordt blijvend gewerkt een aangenaam openbaar domein</a:t>
            </a:r>
            <a:endParaRPr lang="nl-BE" dirty="0"/>
          </a:p>
        </p:txBody>
      </p:sp>
      <p:pic>
        <p:nvPicPr>
          <p:cNvPr id="4098" name="Picture 2" descr="http://www.lalliance.eu/_assets/img/appart-presentation_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832" y="381001"/>
            <a:ext cx="4111915" cy="233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446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nl-BE" dirty="0">
                <a:latin typeface="Comic Sans MS" panose="030F0702030302020204" pitchFamily="66" charset="0"/>
              </a:rPr>
            </a:br>
            <a:br>
              <a:rPr lang="nl-BE" dirty="0">
                <a:latin typeface="Comic Sans MS" panose="030F0702030302020204" pitchFamily="66" charset="0"/>
              </a:rPr>
            </a:br>
            <a:r>
              <a:rPr lang="nl-BE" dirty="0">
                <a:latin typeface="Comic Sans MS" panose="030F0702030302020204" pitchFamily="66" charset="0"/>
              </a:rPr>
              <a:t>informatieverstrekking &amp; klantgerichte dienstverlening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br>
              <a:rPr lang="nl-BE" sz="2800" dirty="0"/>
            </a:br>
            <a:endParaRPr lang="nl-BE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65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>
                <a:latin typeface="Comic Sans MS" panose="030F0702030302020204" pitchFamily="66" charset="0"/>
              </a:rPr>
              <a:t>WONEN IN ZOTTEGEM </a:t>
            </a:r>
          </a:p>
        </p:txBody>
      </p:sp>
      <p:pic>
        <p:nvPicPr>
          <p:cNvPr id="3" name="Picture 2" descr="http://fijnafslanken.be/wp-content/uploads/2013/07/fijn-afslanken-lochristi-afslanken-das-fijn-1000-x-7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232" y="4036885"/>
            <a:ext cx="2750924" cy="2063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encrypted-tbn3.gstatic.com/images?q=tbn:ANd9GcScDdT7-05zbLU6_CUXSDB8Z84qcwe_Hz6pK6izHhT2NV_XtW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1958974"/>
            <a:ext cx="5396938" cy="18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pbst.nl/resources/images/ok%20kinderen_c465a44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907" y="1824849"/>
            <a:ext cx="2911476" cy="194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www.forgrownups.net/wp-content/uploads/2015/11/midlife-man-thumbs-up-e144819115326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4020452"/>
            <a:ext cx="3080926" cy="2079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static2.goedgevoel.be/static/photo/2010/5/9/8/20100122140349/media_xl_356273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060" y="4036885"/>
            <a:ext cx="3649661" cy="2063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45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>
                <a:latin typeface="Comic Sans MS" panose="030F0702030302020204" pitchFamily="66" charset="0"/>
              </a:rPr>
              <a:t>Woonplan</a:t>
            </a:r>
            <a:r>
              <a:rPr lang="nl-BE" dirty="0"/>
              <a:t>  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BE" dirty="0">
                <a:solidFill>
                  <a:srgbClr val="C00000"/>
                </a:solidFill>
              </a:rPr>
              <a:t>Leefbaar en betaalbaar wonen in Zottegem van nu tot 2025</a:t>
            </a:r>
          </a:p>
        </p:txBody>
      </p:sp>
    </p:spTree>
    <p:extLst>
      <p:ext uri="{BB962C8B-B14F-4D97-AF65-F5344CB8AC3E}">
        <p14:creationId xmlns:p14="http://schemas.microsoft.com/office/powerpoint/2010/main" val="311230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elangrijke gebeurtenis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Belangrijke gebeurtenis</Template>
  <TotalTime>1110</TotalTime>
  <Words>567</Words>
  <Application>Microsoft Office PowerPoint</Application>
  <PresentationFormat>Breedbeeld</PresentationFormat>
  <Paragraphs>80</Paragraphs>
  <Slides>23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23</vt:i4>
      </vt:variant>
    </vt:vector>
  </HeadingPairs>
  <TitlesOfParts>
    <vt:vector size="30" baseType="lpstr">
      <vt:lpstr>Batang</vt:lpstr>
      <vt:lpstr>Arial</vt:lpstr>
      <vt:lpstr>Comic Sans MS</vt:lpstr>
      <vt:lpstr>Impact</vt:lpstr>
      <vt:lpstr>Iskoola Pota</vt:lpstr>
      <vt:lpstr>Times New Roman</vt:lpstr>
      <vt:lpstr>Belangrijke gebeurtenis</vt:lpstr>
      <vt:lpstr>Woonplan </vt:lpstr>
      <vt:lpstr>wat is een woonplan?</vt:lpstr>
      <vt:lpstr>Van woonstudie naar woonplan </vt:lpstr>
      <vt:lpstr>HET PLANPROCES </vt:lpstr>
      <vt:lpstr>Positionering van het lokaal woonbeleid</vt:lpstr>
      <vt:lpstr>Deel 1: woonstudie </vt:lpstr>
      <vt:lpstr>PowerPoint-presentatie</vt:lpstr>
      <vt:lpstr>DEEL 2: Woonvisie </vt:lpstr>
      <vt:lpstr>Kwaliteitsvol wonen </vt:lpstr>
      <vt:lpstr>Betaalbaar wonen </vt:lpstr>
      <vt:lpstr>EEN AANTREKKELIJKE WOONOMGEVING </vt:lpstr>
      <vt:lpstr>LEVENSLANG WONEN </vt:lpstr>
      <vt:lpstr>Duurzaam wonen </vt:lpstr>
      <vt:lpstr>Deel 3: woonplan </vt:lpstr>
      <vt:lpstr>Acties  woonvisie </vt:lpstr>
      <vt:lpstr>ACTIES  WOOnKWALITEIT</vt:lpstr>
      <vt:lpstr>Acties  betaalbaar wonen</vt:lpstr>
      <vt:lpstr>Acties  duurzaam wonen</vt:lpstr>
      <vt:lpstr>Acties  wonen &amp; welzijn </vt:lpstr>
      <vt:lpstr>Acties  Leefbaar wonen  </vt:lpstr>
      <vt:lpstr>  informatieverstrekking &amp; klantgerichte dienstverlening </vt:lpstr>
      <vt:lpstr>WONEN IN ZOTTEGEM </vt:lpstr>
      <vt:lpstr>Woonplan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Woonplan</dc:title>
  <dc:creator>Isolde De Paepe</dc:creator>
  <cp:lastModifiedBy>Isolde De Paepe</cp:lastModifiedBy>
  <cp:revision>88</cp:revision>
  <dcterms:created xsi:type="dcterms:W3CDTF">2016-05-23T08:40:02Z</dcterms:created>
  <dcterms:modified xsi:type="dcterms:W3CDTF">2017-05-31T06:56:03Z</dcterms:modified>
</cp:coreProperties>
</file>