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305" r:id="rId2"/>
    <p:sldId id="259" r:id="rId3"/>
    <p:sldId id="261" r:id="rId4"/>
    <p:sldId id="262" r:id="rId5"/>
    <p:sldId id="314" r:id="rId6"/>
    <p:sldId id="267" r:id="rId7"/>
    <p:sldId id="315" r:id="rId8"/>
    <p:sldId id="306" r:id="rId9"/>
  </p:sldIdLst>
  <p:sldSz cx="6858000" cy="9144000" type="screen4x3"/>
  <p:notesSz cx="6669088" cy="9926638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884" y="15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7B1116-C84B-400F-9EBF-7EBD7966A5B1}" type="datetimeFigureOut">
              <a:rPr lang="nl-BE" smtClean="0"/>
              <a:pPr/>
              <a:t>9/11/2016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939925" y="744538"/>
            <a:ext cx="27892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A534F3-5ADF-4FEC-ABF1-495C72E4A996}" type="slidenum">
              <a:rPr lang="nl-BE" smtClean="0"/>
              <a:pPr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xmlns="" val="22764282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A534F3-5ADF-4FEC-ABF1-495C72E4A996}" type="slidenum">
              <a:rPr lang="nl-BE" smtClean="0"/>
              <a:pPr/>
              <a:t>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xmlns="" val="278120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171450" y="304800"/>
            <a:ext cx="6521958" cy="804672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158749" y="7138617"/>
            <a:ext cx="6542532" cy="177544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3600"/>
            <a:ext cx="5829300" cy="2373477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4741334"/>
            <a:ext cx="4800600" cy="1964267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36C07-7E76-46D3-B86B-6AF7C60E533E}" type="datetimeFigureOut">
              <a:rPr lang="nl-NL" smtClean="0"/>
              <a:pPr/>
              <a:t>9-11-2016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6D49-DAE3-40DE-93E0-41688E0A5016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36C07-7E76-46D3-B86B-6AF7C60E533E}" type="datetimeFigureOut">
              <a:rPr lang="nl-NL" smtClean="0"/>
              <a:pPr/>
              <a:t>9-11-2016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6D49-DAE3-40DE-93E0-41688E0A5016}" type="slidenum">
              <a:rPr lang="nl-NL" smtClean="0"/>
              <a:pPr/>
              <a:t>‹nr.›</a:t>
            </a:fld>
            <a:endParaRPr lang="nl-NL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171450" y="304800"/>
            <a:ext cx="6521958" cy="6315456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4535579" y="5604789"/>
            <a:ext cx="2157322" cy="95203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1964490" y="5433720"/>
            <a:ext cx="4158386" cy="1133517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121546" y="5450083"/>
            <a:ext cx="4100985" cy="1032363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4207117" y="5432233"/>
            <a:ext cx="2481000" cy="868732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158749" y="5411407"/>
            <a:ext cx="6542532" cy="1773165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524" y="3284747"/>
            <a:ext cx="5829300" cy="2032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5524" y="1916598"/>
            <a:ext cx="4813301" cy="125306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36C07-7E76-46D3-B86B-6AF7C60E533E}" type="datetimeFigureOut">
              <a:rPr lang="nl-NL" smtClean="0"/>
              <a:pPr/>
              <a:t>9-11-2016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6D49-DAE3-40DE-93E0-41688E0A5016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36C07-7E76-46D3-B86B-6AF7C60E533E}" type="datetimeFigureOut">
              <a:rPr lang="nl-NL" smtClean="0"/>
              <a:pPr/>
              <a:t>9-11-2016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6D49-DAE3-40DE-93E0-41688E0A5016}" type="slidenum">
              <a:rPr lang="nl-NL" smtClean="0"/>
              <a:pPr/>
              <a:t>‹nr.›</a:t>
            </a:fld>
            <a:endParaRPr lang="nl-N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07491" y="3572256"/>
            <a:ext cx="2866644" cy="4596384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3483864" y="3572256"/>
            <a:ext cx="2866644" cy="4596384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7492" y="3570819"/>
            <a:ext cx="2866644" cy="853016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4572001"/>
            <a:ext cx="2865041" cy="359621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6150" y="3570817"/>
            <a:ext cx="2866644" cy="853016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4572001"/>
            <a:ext cx="2866644" cy="359621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36C07-7E76-46D3-B86B-6AF7C60E533E}" type="datetimeFigureOut">
              <a:rPr lang="nl-NL" smtClean="0"/>
              <a:pPr/>
              <a:t>9-11-2016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6D49-DAE3-40DE-93E0-41688E0A5016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36C07-7E76-46D3-B86B-6AF7C60E533E}" type="datetimeFigureOut">
              <a:rPr lang="nl-NL" smtClean="0"/>
              <a:pPr/>
              <a:t>9-11-2016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6D49-DAE3-40DE-93E0-41688E0A5016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71450" y="304800"/>
            <a:ext cx="6521958" cy="1901952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158749" y="952255"/>
            <a:ext cx="6542532" cy="1773165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36C07-7E76-46D3-B86B-6AF7C60E533E}" type="datetimeFigureOut">
              <a:rPr lang="nl-NL" smtClean="0"/>
              <a:pPr/>
              <a:t>9-11-2016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6D49-DAE3-40DE-93E0-41688E0A5016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71450" y="304800"/>
            <a:ext cx="6521958" cy="1901952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36C07-7E76-46D3-B86B-6AF7C60E533E}" type="datetimeFigureOut">
              <a:rPr lang="nl-NL" smtClean="0"/>
              <a:pPr/>
              <a:t>9-11-2016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6D49-DAE3-40DE-93E0-41688E0A5016}" type="slidenum">
              <a:rPr lang="nl-NL" smtClean="0"/>
              <a:pPr/>
              <a:t>‹nr.›</a:t>
            </a:fld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775201"/>
            <a:ext cx="2514600" cy="2540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158749" y="952255"/>
            <a:ext cx="6542532" cy="177544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685800" y="3048000"/>
            <a:ext cx="2514600" cy="1670304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8972" y="2438400"/>
            <a:ext cx="2928057" cy="508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71450" y="304800"/>
            <a:ext cx="6521958" cy="804672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158749" y="7138617"/>
            <a:ext cx="6542532" cy="177544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5617" y="451556"/>
            <a:ext cx="2859484" cy="3239912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51250" y="3714045"/>
            <a:ext cx="2863850" cy="3228623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36C07-7E76-46D3-B86B-6AF7C60E533E}" type="datetimeFigureOut">
              <a:rPr lang="nl-NL" smtClean="0"/>
              <a:pPr/>
              <a:t>9-11-2016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6D49-DAE3-40DE-93E0-41688E0A5016}" type="slidenum">
              <a:rPr lang="nl-NL" smtClean="0"/>
              <a:pPr/>
              <a:t>‹nr.›</a:t>
            </a:fld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28650" y="1828800"/>
            <a:ext cx="2674620" cy="39014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36C07-7E76-46D3-B86B-6AF7C60E533E}" type="datetimeFigureOut">
              <a:rPr lang="nl-NL" smtClean="0"/>
              <a:pPr/>
              <a:t>9-11-2016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6D49-DAE3-40DE-93E0-41688E0A5016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171450" y="304800"/>
            <a:ext cx="6521958" cy="1901952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36C07-7E76-46D3-B86B-6AF7C60E533E}" type="datetimeFigureOut">
              <a:rPr lang="nl-NL" smtClean="0"/>
              <a:pPr/>
              <a:t>9-11-2016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6D49-DAE3-40DE-93E0-41688E0A5016}" type="slidenum">
              <a:rPr lang="nl-NL" smtClean="0"/>
              <a:pPr/>
              <a:t>‹nr.›</a:t>
            </a:fld>
            <a:endParaRPr lang="nl-NL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158749" y="952255"/>
            <a:ext cx="6542532" cy="177544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1930401"/>
            <a:ext cx="1543050" cy="5983111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1930400"/>
            <a:ext cx="4514850" cy="5983112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171450" y="304800"/>
            <a:ext cx="6521958" cy="329184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158749" y="2239239"/>
            <a:ext cx="6542532" cy="177316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451104"/>
            <a:ext cx="6172200" cy="16703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72754" y="8333553"/>
            <a:ext cx="2840018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D636C07-7E76-46D3-B86B-6AF7C60E533E}" type="datetimeFigureOut">
              <a:rPr lang="nl-NL" smtClean="0"/>
              <a:pPr/>
              <a:t>9-11-2016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229" y="8333553"/>
            <a:ext cx="2840018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993316" y="8333552"/>
            <a:ext cx="87137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9096D49-DAE3-40DE-93E0-41688E0A5016}" type="slidenum">
              <a:rPr lang="nl-NL" smtClean="0"/>
              <a:pPr/>
              <a:t>‹nr.›</a:t>
            </a:fld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4051" y="3567289"/>
            <a:ext cx="5556250" cy="4600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hyperlink" Target="http://www.google.be/url?sa=i&amp;rct=j&amp;q=&amp;esrc=s&amp;source=images&amp;cd=&amp;cad=rja&amp;uact=8&amp;ved=0ahUKEwj_6azQ__DPAhWHVhoKHfNeAKEQjRwIBw&amp;url=http://www.scansearch.be/Tevredenklanten/Notulen.aspx&amp;bvm=bv.136593572,d.d2s&amp;psig=AFQjCNFllnbGGrtLokHqBA0H-JRx_UnrBQ&amp;ust=1477314383120683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jdelijke aanduiding voor inhoud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4744" y="899592"/>
            <a:ext cx="4474412" cy="3967136"/>
          </a:xfrm>
        </p:spPr>
      </p:pic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188640" y="4788023"/>
            <a:ext cx="6552728" cy="3024337"/>
          </a:xfrm>
        </p:spPr>
        <p:txBody>
          <a:bodyPr>
            <a:normAutofit/>
          </a:bodyPr>
          <a:lstStyle/>
          <a:p>
            <a:r>
              <a:rPr lang="nl-BE" sz="28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Focus op </a:t>
            </a:r>
            <a:r>
              <a:rPr lang="nl-BE" sz="28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nl-BE" sz="28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nl-BE" sz="28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“</a:t>
            </a:r>
            <a:r>
              <a:rPr lang="nl-BE" sz="28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Ouder worden in je buurt”</a:t>
            </a:r>
            <a:br>
              <a:rPr lang="nl-BE" sz="28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nl-BE" sz="28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nl-BE" sz="28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Feedback</a:t>
            </a:r>
            <a:r>
              <a:rPr lang="nl-BE" sz="28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nl-BE" sz="28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nl-BE" sz="28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53250" name="Picture 2" descr="http://www.zottegem.be/resources/site1/OCMW/ld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64904" y="6948264"/>
            <a:ext cx="1956668" cy="758209"/>
          </a:xfrm>
          <a:prstGeom prst="rect">
            <a:avLst/>
          </a:prstGeom>
          <a:noFill/>
        </p:spPr>
      </p:pic>
      <p:pic>
        <p:nvPicPr>
          <p:cNvPr id="5" name="irc_mi" descr="Afbeeldingsresultaat voor Stad Zottegem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73216" y="6876256"/>
            <a:ext cx="1049655" cy="715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jeanineb\Desktop\logo_OCMW_ZOTTEGEM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6712" y="7092280"/>
            <a:ext cx="1062650" cy="6093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5707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quarter" idx="4294967295"/>
          </p:nvPr>
        </p:nvSpPr>
        <p:spPr>
          <a:xfrm>
            <a:off x="260648" y="2268538"/>
            <a:ext cx="6192688" cy="5900737"/>
          </a:xfrm>
        </p:spPr>
        <p:txBody>
          <a:bodyPr>
            <a:normAutofit fontScale="70000" lnSpcReduction="20000"/>
          </a:bodyPr>
          <a:lstStyle/>
          <a:p>
            <a:pPr hangingPunct="0"/>
            <a:endParaRPr lang="nl-BE" dirty="0" smtClean="0"/>
          </a:p>
          <a:p>
            <a:pPr hangingPunct="0">
              <a:buNone/>
            </a:pPr>
            <a: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Beste leden van de focusgroep,</a:t>
            </a:r>
            <a:b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nl-BE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hangingPunct="0">
              <a:buNone/>
            </a:pPr>
            <a: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Ter afsluiting van het project “Ouder worden in je buurt” brengen we jullie verslag uit van de bespreking van de door jullie aangehaalde knelpunten en suggesties. </a:t>
            </a:r>
          </a:p>
          <a:p>
            <a:pPr hangingPunct="0">
              <a:buNone/>
            </a:pPr>
            <a: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nl-BE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nl-BE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Hiermee ronden we het </a:t>
            </a:r>
            <a:r>
              <a:rPr lang="nl-BE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Zottegemse</a:t>
            </a:r>
            <a: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project af. Rest ons dan nog enkel verslag uit te brengen bij het provinciebestuur van Oost- Vlaanderen. Vanuit het provinciebestuur vertrekken de signalen naar de hoger overheden. We zullen verder werk maken van de lokale engagementen.</a:t>
            </a:r>
          </a:p>
          <a:p>
            <a:pPr hangingPunct="0">
              <a:buNone/>
            </a:pPr>
            <a: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Wij vonden het alvast een zeer leerrijke ervaring om met jullie te mogen samenwerken. </a:t>
            </a:r>
            <a:b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nl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Jeanine, Chantal, Saskia </a:t>
            </a:r>
            <a:r>
              <a:rPr lang="nl-BE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nl-BE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nl-BE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nl-BE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nl-BE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nl-BE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nl-BE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nl-BE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quarter" idx="4294967295"/>
          </p:nvPr>
        </p:nvSpPr>
        <p:spPr>
          <a:xfrm>
            <a:off x="4513263" y="2916238"/>
            <a:ext cx="2344737" cy="5253037"/>
          </a:xfrm>
        </p:spPr>
        <p:txBody>
          <a:bodyPr>
            <a:normAutofit/>
          </a:bodyPr>
          <a:lstStyle/>
          <a:p>
            <a:pPr marL="0" indent="0" hangingPunct="0">
              <a:buNone/>
            </a:pPr>
            <a:endParaRPr lang="nl-BE" sz="1400" dirty="0" smtClean="0"/>
          </a:p>
          <a:p>
            <a:pPr marL="0" indent="0" hangingPunct="0">
              <a:buNone/>
            </a:pPr>
            <a:endParaRPr lang="nl-BE" sz="1400" dirty="0"/>
          </a:p>
          <a:p>
            <a:pPr marL="0" indent="0" hangingPunct="0">
              <a:buNone/>
            </a:pPr>
            <a:endParaRPr lang="nl-BE" sz="1400" dirty="0" smtClean="0"/>
          </a:p>
          <a:p>
            <a:pPr marL="0" indent="0" hangingPunct="0">
              <a:buNone/>
            </a:pPr>
            <a:endParaRPr lang="nl-BE" sz="1400" dirty="0"/>
          </a:p>
          <a:p>
            <a:endParaRPr lang="nl-BE" dirty="0"/>
          </a:p>
        </p:txBody>
      </p:sp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0" y="450850"/>
            <a:ext cx="6172200" cy="1670050"/>
          </a:xfrm>
        </p:spPr>
        <p:txBody>
          <a:bodyPr>
            <a:normAutofit/>
          </a:bodyPr>
          <a:lstStyle/>
          <a:p>
            <a:pPr lvl="0"/>
            <a:r>
              <a:rPr lang="nl-BE" sz="5400" b="1" dirty="0" smtClean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Feedback </a:t>
            </a:r>
            <a:endParaRPr lang="nl-BE" sz="5400" b="1" dirty="0">
              <a:solidFill>
                <a:schemeClr val="tx2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750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BE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Actief ouder worden, mensen blijven ontmoeten</a:t>
            </a:r>
            <a:endParaRPr lang="nl-BE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marL="0" indent="0" hangingPunct="0">
              <a:buNone/>
            </a:pPr>
            <a:r>
              <a:rPr lang="nl-BE" sz="1400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Knelpunten, suggesties</a:t>
            </a:r>
          </a:p>
          <a:p>
            <a:pPr marL="0" indent="0" hangingPunct="0">
              <a:buNone/>
            </a:pPr>
            <a:r>
              <a:rPr lang="nl-BE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Zottegem heeft een rijk verenigingsleven maar men vindt niet altijd de weg .</a:t>
            </a:r>
          </a:p>
          <a:p>
            <a:pPr marL="0" indent="0" hangingPunct="0">
              <a:buNone/>
            </a:pPr>
            <a:r>
              <a:rPr lang="nl-BE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Opsporen waarom mensen afhaken. </a:t>
            </a:r>
          </a:p>
          <a:p>
            <a:pPr marL="0" indent="0" hangingPunct="0">
              <a:buNone/>
            </a:pPr>
            <a:endParaRPr lang="nl-BE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 hangingPunct="0">
              <a:buNone/>
            </a:pPr>
            <a:r>
              <a:rPr lang="nl-BE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Pétanquers</a:t>
            </a:r>
            <a:r>
              <a:rPr lang="nl-BE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op zoek naar binnenruimte .</a:t>
            </a:r>
          </a:p>
          <a:p>
            <a:pPr marL="0" indent="0" hangingPunct="0">
              <a:buNone/>
            </a:pPr>
            <a:endParaRPr lang="nl-BE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 hangingPunct="0">
              <a:buNone/>
            </a:pPr>
            <a:r>
              <a:rPr lang="nl-BE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MIA- korting is niet gekend</a:t>
            </a:r>
          </a:p>
          <a:p>
            <a:pPr marL="0" indent="0" hangingPunct="0">
              <a:buNone/>
            </a:pPr>
            <a:endParaRPr lang="nl-BE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 hangingPunct="0">
              <a:buNone/>
            </a:pPr>
            <a:r>
              <a:rPr lang="nl-BE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Jaarlijks personen die pensioen aanvragen  uitnodigen en informeren over actief ouder worden in Zottegem</a:t>
            </a:r>
          </a:p>
          <a:p>
            <a:pPr marL="0" indent="0" hangingPunct="0">
              <a:buNone/>
            </a:pPr>
            <a:endParaRPr lang="nl-BE" sz="1400" dirty="0" smtClean="0"/>
          </a:p>
          <a:p>
            <a:pPr marL="0" indent="0" hangingPunct="0">
              <a:buNone/>
            </a:pPr>
            <a:r>
              <a:rPr lang="nl-BE" sz="1400" dirty="0" smtClean="0"/>
              <a:t> </a:t>
            </a:r>
            <a:endParaRPr lang="nl-BE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nl-BE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Tijdelijke aanduiding voor inhoud 6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nl-BE" sz="1900" b="1" i="1" dirty="0" smtClean="0"/>
              <a:t>Feedback</a:t>
            </a:r>
          </a:p>
          <a:p>
            <a:pPr>
              <a:buNone/>
            </a:pPr>
            <a:endParaRPr lang="nl-BE" sz="1400" dirty="0" smtClean="0"/>
          </a:p>
          <a:p>
            <a:pPr>
              <a:buNone/>
            </a:pPr>
            <a:r>
              <a:rPr lang="nl-BE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Nog te bespreken met de </a:t>
            </a:r>
          </a:p>
          <a:p>
            <a:pPr>
              <a:buNone/>
            </a:pPr>
            <a:r>
              <a:rPr lang="nl-BE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seniorenraad </a:t>
            </a:r>
          </a:p>
          <a:p>
            <a:pPr>
              <a:buNone/>
            </a:pPr>
            <a:endParaRPr lang="nl-BE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nl-BE" sz="180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nl-BE" sz="1800" smtClean="0">
                <a:latin typeface="Verdana" pitchFamily="34" charset="0"/>
                <a:ea typeface="Verdana" pitchFamily="34" charset="0"/>
                <a:cs typeface="Verdana" pitchFamily="34" charset="0"/>
              </a:rPr>
              <a:t>Binnen </a:t>
            </a:r>
            <a:r>
              <a:rPr lang="nl-BE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 stad is niet direct </a:t>
            </a:r>
          </a:p>
          <a:p>
            <a:pPr>
              <a:buNone/>
            </a:pPr>
            <a:r>
              <a:rPr lang="nl-BE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een ruimte beschikbaar. </a:t>
            </a:r>
          </a:p>
          <a:p>
            <a:pPr>
              <a:buNone/>
            </a:pPr>
            <a:r>
              <a:rPr lang="nl-BE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Mogelijk oplossing binnen </a:t>
            </a:r>
          </a:p>
          <a:p>
            <a:pPr>
              <a:buNone/>
            </a:pPr>
            <a:r>
              <a:rPr lang="nl-BE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LDC is onderzocht. </a:t>
            </a:r>
          </a:p>
          <a:p>
            <a:pPr>
              <a:buNone/>
            </a:pPr>
            <a:endParaRPr lang="nl-BE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nl-BE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Probleem gekend. Er wordt</a:t>
            </a:r>
          </a:p>
          <a:p>
            <a:pPr>
              <a:buNone/>
            </a:pPr>
            <a:r>
              <a:rPr lang="nl-BE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aan oplossing  gewerkt.</a:t>
            </a:r>
          </a:p>
          <a:p>
            <a:pPr>
              <a:buNone/>
            </a:pPr>
            <a:endParaRPr lang="nl-BE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nl-BE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Suggestie wordt mee-</a:t>
            </a:r>
          </a:p>
          <a:p>
            <a:pPr>
              <a:buNone/>
            </a:pPr>
            <a:r>
              <a:rPr lang="nl-BE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genomen  naar werkjaar </a:t>
            </a:r>
          </a:p>
          <a:p>
            <a:pPr>
              <a:buNone/>
            </a:pPr>
            <a:r>
              <a:rPr lang="nl-BE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2017</a:t>
            </a:r>
          </a:p>
          <a:p>
            <a:pPr>
              <a:buNone/>
            </a:pPr>
            <a:endParaRPr lang="nl-BE" sz="1400" dirty="0"/>
          </a:p>
        </p:txBody>
      </p:sp>
      <p:sp>
        <p:nvSpPr>
          <p:cNvPr id="8" name="Tijdelijke aanduiding voor inhoud 3"/>
          <p:cNvSpPr txBox="1">
            <a:spLocks/>
          </p:cNvSpPr>
          <p:nvPr/>
        </p:nvSpPr>
        <p:spPr>
          <a:xfrm>
            <a:off x="3284984" y="3347864"/>
            <a:ext cx="3573016" cy="53248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endParaRPr kumimoji="0" lang="nl-BE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661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nl-BE" sz="3200" b="1" dirty="0" smtClean="0"/>
              <a:t/>
            </a:r>
            <a:br>
              <a:rPr lang="nl-BE" sz="3200" b="1" dirty="0" smtClean="0"/>
            </a:br>
            <a:r>
              <a:rPr lang="nl-BE" sz="3200" b="1" dirty="0" smtClean="0"/>
              <a:t>Hoe zorg ik er voor dat het leven</a:t>
            </a:r>
            <a:br>
              <a:rPr lang="nl-BE" sz="3200" b="1" dirty="0" smtClean="0"/>
            </a:br>
            <a:r>
              <a:rPr lang="nl-BE" sz="3200" b="1" dirty="0" smtClean="0"/>
              <a:t>niet  te duur wordt ?</a:t>
            </a:r>
            <a:r>
              <a:rPr lang="nl-BE" sz="3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nl-BE" sz="3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nl-BE" sz="3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>
          <a:xfrm>
            <a:off x="548680" y="3275856"/>
            <a:ext cx="2866644" cy="4464496"/>
          </a:xfrm>
        </p:spPr>
        <p:txBody>
          <a:bodyPr>
            <a:normAutofit fontScale="25000" lnSpcReduction="20000"/>
          </a:bodyPr>
          <a:lstStyle/>
          <a:p>
            <a:pPr marL="0" indent="0" hangingPunct="0">
              <a:buNone/>
            </a:pPr>
            <a:endParaRPr lang="nl-BE" sz="5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r>
              <a:rPr lang="nl-BE" sz="5600" b="1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Knelpunten/suggesties </a:t>
            </a:r>
          </a:p>
          <a:p>
            <a:pPr marL="0" indent="0" hangingPunct="0">
              <a:buNone/>
            </a:pPr>
            <a:r>
              <a:rPr lang="nl-BE" sz="5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Er is nog te veel gene om te praten over financiële problemen .</a:t>
            </a:r>
          </a:p>
          <a:p>
            <a:pPr marL="0" indent="0" hangingPunct="0">
              <a:buNone/>
            </a:pPr>
            <a:r>
              <a:rPr lang="nl-BE" sz="5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Mensen moeten nog zelf teveel op zoek naar informatie en missen zo soms sociale rechten.</a:t>
            </a:r>
          </a:p>
          <a:p>
            <a:pPr marL="0" indent="0" hangingPunct="0">
              <a:buNone/>
            </a:pPr>
            <a:r>
              <a:rPr lang="nl-BE" sz="5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Sociaal Huis meer promoten als sociale toegangspoort</a:t>
            </a:r>
            <a:r>
              <a:rPr lang="nl-BE" sz="49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marL="0" indent="0" hangingPunct="0">
              <a:buNone/>
            </a:pPr>
            <a:endParaRPr lang="nl-BE" sz="5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5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r>
              <a:rPr lang="nl-BE" sz="5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Nog meer inzetten op proactief handelen.</a:t>
            </a:r>
          </a:p>
          <a:p>
            <a:pPr marL="0" indent="0" hangingPunct="0">
              <a:buNone/>
            </a:pPr>
            <a:endParaRPr lang="nl-BE" sz="5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5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5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r>
              <a:rPr lang="nl-BE" sz="5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 de computer lessen aandacht besteden aan </a:t>
            </a:r>
            <a:r>
              <a:rPr lang="nl-BE" sz="56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e-bankieren</a:t>
            </a:r>
            <a:endParaRPr lang="nl-BE" sz="5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5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r>
              <a:rPr lang="nl-BE" sz="5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  <a:endParaRPr lang="nl-BE" sz="5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01943" lvl="1" indent="0">
              <a:buNone/>
            </a:pPr>
            <a:endParaRPr lang="nl-BE" sz="5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r>
              <a:rPr lang="nl-BE" sz="5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</a:p>
          <a:p>
            <a:pPr marL="0" indent="0" hangingPunct="0">
              <a:buNone/>
            </a:pPr>
            <a:endParaRPr lang="nl-BE" sz="5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6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5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Tijdelijke aanduiding voor inhoud 3"/>
          <p:cNvSpPr>
            <a:spLocks noGrp="1"/>
          </p:cNvSpPr>
          <p:nvPr>
            <p:ph sz="quarter" idx="14"/>
          </p:nvPr>
        </p:nvSpPr>
        <p:spPr>
          <a:xfrm>
            <a:off x="3483864" y="3563888"/>
            <a:ext cx="2866644" cy="4608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 sociale dienst van het OCMW is uitgebreid met 2 maatschappelijk werkers. De Vlaamse overheid kiest niet langer voor 1 sociale poort/ gemeente maar voor 3.</a:t>
            </a:r>
            <a:endParaRPr lang="en-US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nl-BE" sz="1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nl-BE" sz="1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en-US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We </a:t>
            </a:r>
            <a:r>
              <a:rPr lang="en-US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werken</a:t>
            </a: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met het </a:t>
            </a:r>
            <a:r>
              <a:rPr lang="en-US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Huis</a:t>
            </a: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van </a:t>
            </a:r>
          </a:p>
          <a:p>
            <a:pPr>
              <a:buNone/>
            </a:pP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het Kind </a:t>
            </a:r>
            <a:r>
              <a:rPr lang="en-US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aan</a:t>
            </a: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vroegdetectie</a:t>
            </a: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>
              <a:buNone/>
            </a:pP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van </a:t>
            </a:r>
            <a:r>
              <a:rPr lang="en-US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kwetsbare</a:t>
            </a: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gezinnen</a:t>
            </a: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met </a:t>
            </a:r>
          </a:p>
          <a:p>
            <a:pPr>
              <a:buNone/>
            </a:pPr>
            <a:r>
              <a:rPr lang="en-US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kinderen</a:t>
            </a: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pPr>
              <a:buNone/>
            </a:pPr>
            <a:endParaRPr lang="en-US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en-US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Bevraagd</a:t>
            </a: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bij</a:t>
            </a: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de </a:t>
            </a:r>
            <a:r>
              <a:rPr lang="en-US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lesgevers</a:t>
            </a: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>
              <a:buNone/>
            </a:pPr>
            <a:r>
              <a:rPr lang="en-US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maar</a:t>
            </a: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dit</a:t>
            </a: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blijkt</a:t>
            </a: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praktisch</a:t>
            </a: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on-</a:t>
            </a:r>
          </a:p>
          <a:p>
            <a:pPr>
              <a:buNone/>
            </a:pPr>
            <a:r>
              <a:rPr lang="en-US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mogelijk</a:t>
            </a:r>
            <a:r>
              <a:rPr lang="en-US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nl-BE" sz="1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nl-BE" sz="1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nl-BE" sz="1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nl-BE" sz="1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nl-BE" sz="1400" dirty="0" smtClean="0"/>
          </a:p>
          <a:p>
            <a:pPr>
              <a:buNone/>
            </a:pPr>
            <a:endParaRPr lang="nl-BE" sz="1400" dirty="0" smtClean="0"/>
          </a:p>
          <a:p>
            <a:pPr>
              <a:buNone/>
            </a:pPr>
            <a:endParaRPr lang="nl-BE" sz="1400" u="sng" dirty="0" smtClean="0"/>
          </a:p>
          <a:p>
            <a:pPr>
              <a:buNone/>
            </a:pPr>
            <a:endParaRPr lang="nl-BE" sz="1400" u="sng" dirty="0" smtClean="0"/>
          </a:p>
          <a:p>
            <a:pPr>
              <a:buNone/>
            </a:pPr>
            <a:endParaRPr lang="nl-BE" sz="1400" u="sng" dirty="0" smtClean="0"/>
          </a:p>
          <a:p>
            <a:pPr>
              <a:buNone/>
            </a:pPr>
            <a:endParaRPr lang="nl-BE" sz="1400" dirty="0"/>
          </a:p>
        </p:txBody>
      </p:sp>
    </p:spTree>
    <p:extLst>
      <p:ext uri="{BB962C8B-B14F-4D97-AF65-F5344CB8AC3E}">
        <p14:creationId xmlns:p14="http://schemas.microsoft.com/office/powerpoint/2010/main" xmlns="" val="82832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Wat als ik dan toch zorg nodig heb?</a:t>
            </a:r>
            <a:endParaRPr lang="nl-BE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>
          <a:xfrm>
            <a:off x="507491" y="2267744"/>
            <a:ext cx="2866644" cy="612068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r>
              <a:rPr lang="nl-BE" sz="1400" b="1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Knelpunten /suggesties </a:t>
            </a: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Groot aanbod van professionele hulp maar onvoldoende bekend.</a:t>
            </a:r>
          </a:p>
          <a:p>
            <a:pPr marL="0" lv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Nood aan:</a:t>
            </a:r>
          </a:p>
          <a:p>
            <a:pPr marL="0" indent="0"/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één lokaal infopunt rond      zorg.</a:t>
            </a:r>
          </a:p>
          <a:p>
            <a:pPr marL="0" indent="0"/>
            <a:r>
              <a:rPr lang="nl-BE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infomo</a:t>
            </a: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via diverse     kanalen en activiteiten</a:t>
            </a:r>
          </a:p>
          <a:p>
            <a:pPr marL="0" indent="0"/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Betaalbaarheid van thuis- en residentiële zorg.</a:t>
            </a: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Taboe rond zorgplanning, wilsverklaring doorbreken</a:t>
            </a: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r>
              <a:rPr lang="nl-BE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</a:t>
            </a:r>
          </a:p>
          <a:p>
            <a:pPr marL="0" indent="0" hangingPunct="0">
              <a:buNone/>
            </a:pPr>
            <a:r>
              <a:rPr lang="nl-BE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r>
              <a:rPr lang="nl-BE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</a:p>
          <a:p>
            <a:pPr marL="0" indent="0" hangingPunct="0">
              <a:buNone/>
            </a:pPr>
            <a:endParaRPr lang="nl-BE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r>
              <a:rPr lang="nl-BE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</a:p>
          <a:p>
            <a:endParaRPr lang="nl-BE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nl-BE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Tijdelijke aanduiding voor inhoud 3"/>
          <p:cNvSpPr>
            <a:spLocks noGrp="1"/>
          </p:cNvSpPr>
          <p:nvPr>
            <p:ph sz="quarter" idx="14"/>
          </p:nvPr>
        </p:nvSpPr>
        <p:spPr>
          <a:xfrm>
            <a:off x="3542159" y="3419872"/>
            <a:ext cx="2866644" cy="46683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BE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nl-BE" sz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Breed onthaal: CAW, OCMW en mutualiteiten .</a:t>
            </a:r>
          </a:p>
          <a:p>
            <a:pPr>
              <a:buNone/>
            </a:pPr>
            <a:endParaRPr lang="nl-BE" sz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endParaRPr lang="nl-BE" sz="12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endParaRPr lang="nl-BE" sz="12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endParaRPr lang="nl-BE" sz="12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nl-BE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Zorgwijzer </a:t>
            </a:r>
            <a:r>
              <a:rPr lang="nl-BE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(verjaardagsbezoekjes)</a:t>
            </a:r>
          </a:p>
          <a:p>
            <a:pPr marL="0" indent="0">
              <a:buNone/>
            </a:pPr>
            <a:endParaRPr lang="nl-BE" sz="12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nl-BE" sz="1200" b="1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ZoZo</a:t>
            </a:r>
            <a:r>
              <a:rPr lang="nl-BE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Zottegem zorgt</a:t>
            </a:r>
          </a:p>
          <a:p>
            <a:pPr mar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Zorg heeft een kostprijs die enkel individueel te bepalen is. Diensten kiezen altijd voor de voordeligste oplossing voor de cliënt.</a:t>
            </a:r>
          </a:p>
          <a:p>
            <a:pPr mar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nl-BE" sz="1400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Studiedag 1/12/2016</a:t>
            </a:r>
          </a:p>
          <a:p>
            <a:pPr mar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Infomoment met Huis van de Mens, vzw Levenseinde, dienst burgerzaken.</a:t>
            </a:r>
            <a:endParaRPr lang="nl-BE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199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Gezondheid</a:t>
            </a:r>
            <a:endParaRPr lang="nl-BE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>
          <a:xfrm>
            <a:off x="507491" y="2267744"/>
            <a:ext cx="2866644" cy="612068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Gemis aan wachtdienst apothekers in het weekend. </a:t>
            </a: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r>
              <a:rPr lang="nl-BE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</a:t>
            </a:r>
          </a:p>
          <a:p>
            <a:pPr marL="0" indent="0" hangingPunct="0">
              <a:buNone/>
            </a:pPr>
            <a:r>
              <a:rPr lang="nl-BE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</a:p>
          <a:p>
            <a:pPr marL="0" indent="0" hangingPunc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marL="0" indent="0" hangingPunct="0">
              <a:buNone/>
            </a:pPr>
            <a:r>
              <a:rPr lang="nl-BE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</a:p>
          <a:p>
            <a:pPr marL="0" indent="0" hangingPunct="0">
              <a:buNone/>
            </a:pPr>
            <a:endParaRPr lang="nl-BE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r>
              <a:rPr lang="nl-BE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</a:p>
          <a:p>
            <a:endParaRPr lang="nl-BE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nl-BE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Tijdelijke aanduiding voor inhoud 3"/>
          <p:cNvSpPr>
            <a:spLocks noGrp="1"/>
          </p:cNvSpPr>
          <p:nvPr>
            <p:ph sz="quarter" idx="14"/>
          </p:nvPr>
        </p:nvSpPr>
        <p:spPr>
          <a:xfrm>
            <a:off x="3542159" y="3419872"/>
            <a:ext cx="2866644" cy="46683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BE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nl-BE" sz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Besproken op raad van bestuur </a:t>
            </a:r>
            <a:r>
              <a:rPr lang="nl-BE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Panacea</a:t>
            </a: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Probleem is gekend bij de artsen. Zij vinden weinig gehoor bij de apothekers.</a:t>
            </a:r>
          </a:p>
          <a:p>
            <a:pPr marL="0" indent="0">
              <a:buNone/>
            </a:pPr>
            <a:endParaRPr lang="nl-BE" sz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SOS </a:t>
            </a:r>
            <a:r>
              <a:rPr lang="nl-BE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Pharma</a:t>
            </a: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 Beveren).</a:t>
            </a:r>
          </a:p>
          <a:p>
            <a:pPr mar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Voorstel wordt verder onderzocht . Medewerking van de wachtpost en het vinden van vrijwilligers zijn daarbij cruciaal. </a:t>
            </a:r>
          </a:p>
          <a:p>
            <a:pPr mar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Preventieve </a:t>
            </a:r>
            <a:r>
              <a:rPr lang="nl-BE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gezondheids-acties</a:t>
            </a: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is het kader van Zottegem Gezonde Stad gaan verder.</a:t>
            </a:r>
          </a:p>
          <a:p>
            <a:pPr marL="0" indent="0">
              <a:buNone/>
            </a:pPr>
            <a:endParaRPr lang="nl-BE" sz="1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nl-BE" sz="1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>
              <a:buNone/>
            </a:pPr>
            <a:endParaRPr lang="nl-BE" sz="12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199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Wonen en leefomgeving, mobiliteit</a:t>
            </a:r>
            <a:endParaRPr lang="nl-BE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>
          <a:xfrm>
            <a:off x="507491" y="2771800"/>
            <a:ext cx="2866644" cy="5616624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r>
              <a:rPr lang="nl-BE" sz="1400" b="1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Knelpunten en suggesties</a:t>
            </a: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Betaalbaarheid van nieuwe woonvormen</a:t>
            </a: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Meer banken in de publieke ruimte. Herplaatsen bank op de </a:t>
            </a:r>
            <a:r>
              <a:rPr lang="nl-BE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Meire</a:t>
            </a: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Vervoersarmoede is oorzaak van vervoersarmoede. </a:t>
            </a: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lvl="0" inden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endParaRPr lang="nl-BE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r>
              <a:rPr lang="nl-BE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</a:t>
            </a:r>
          </a:p>
          <a:p>
            <a:pPr marL="0" indent="0" hangingPunct="0">
              <a:buNone/>
            </a:pPr>
            <a:r>
              <a:rPr lang="nl-BE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</a:p>
          <a:p>
            <a:pPr marL="0" indent="0" hangingPunc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marL="0" indent="0" hangingPunct="0">
              <a:buNone/>
            </a:pPr>
            <a:r>
              <a:rPr lang="nl-BE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</a:p>
          <a:p>
            <a:pPr marL="0" indent="0" hangingPunct="0">
              <a:buNone/>
            </a:pPr>
            <a:endParaRPr lang="nl-BE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hangingPunct="0">
              <a:buNone/>
            </a:pPr>
            <a:r>
              <a:rPr lang="nl-BE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</a:p>
          <a:p>
            <a:endParaRPr lang="nl-BE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nl-BE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Tijdelijke aanduiding voor inhoud 3"/>
          <p:cNvSpPr>
            <a:spLocks noGrp="1"/>
          </p:cNvSpPr>
          <p:nvPr>
            <p:ph sz="quarter" idx="14"/>
          </p:nvPr>
        </p:nvSpPr>
        <p:spPr>
          <a:xfrm>
            <a:off x="3542159" y="3419872"/>
            <a:ext cx="2866644" cy="46683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BE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nl-BE" sz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Thema praatcafé </a:t>
            </a:r>
            <a:r>
              <a:rPr lang="nl-BE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ZoZo</a:t>
            </a: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nieuwe woonvormen voor senioren. Voorjaar 2017</a:t>
            </a:r>
          </a:p>
          <a:p>
            <a:pPr marL="0" indent="0">
              <a:buNone/>
            </a:pPr>
            <a:endParaRPr lang="nl-BE" sz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endParaRPr lang="nl-BE" sz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nl-BE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Bank op de </a:t>
            </a:r>
            <a:r>
              <a:rPr lang="nl-BE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Meire</a:t>
            </a:r>
            <a:r>
              <a:rPr lang="nl-BE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is weggenomen in kader van de </a:t>
            </a:r>
            <a:r>
              <a:rPr lang="nl-BE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stadskern-renovatie</a:t>
            </a:r>
            <a:r>
              <a:rPr lang="nl-BE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 Zal niet meer teruggeplaatst worden</a:t>
            </a:r>
            <a:r>
              <a:rPr lang="nl-BE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pPr>
              <a:buNone/>
            </a:pPr>
            <a:endParaRPr lang="nl-BE" sz="1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Er zijn een aantal bushaltes van de belbus verdwenen. De Lijn is al gecontacteerd zonder resultaat.</a:t>
            </a:r>
          </a:p>
          <a:p>
            <a:pPr marL="0" indent="0">
              <a:buNone/>
            </a:pPr>
            <a:endParaRPr lang="nl-BE" sz="1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nl-BE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Stadsbestuur werkt aan een nieuw parkeerbeleid.</a:t>
            </a:r>
            <a:endParaRPr lang="nl-BE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199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sz="28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Ouder worden in je buurt</a:t>
            </a:r>
            <a:br>
              <a:rPr lang="nl-BE" sz="28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nl-BE" sz="28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5" name="Tijdelijke aanduiding voor inhoud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631" y="2767578"/>
            <a:ext cx="6696283" cy="4687399"/>
          </a:xfrm>
        </p:spPr>
      </p:pic>
    </p:spTree>
    <p:extLst>
      <p:ext uri="{BB962C8B-B14F-4D97-AF65-F5344CB8AC3E}">
        <p14:creationId xmlns:p14="http://schemas.microsoft.com/office/powerpoint/2010/main" xmlns="" val="221107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olfvorm">
  <a:themeElements>
    <a:clrScheme name="Golfv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Golfv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Golfv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3066</TotalTime>
  <Words>478</Words>
  <Application>Microsoft Office PowerPoint</Application>
  <PresentationFormat>Diavoorstelling (4:3)</PresentationFormat>
  <Paragraphs>199</Paragraphs>
  <Slides>8</Slides>
  <Notes>1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9" baseType="lpstr">
      <vt:lpstr>Golfvorm</vt:lpstr>
      <vt:lpstr>Focus op  “Ouder worden in je buurt”  Feedback  </vt:lpstr>
      <vt:lpstr>Feedback </vt:lpstr>
      <vt:lpstr>Actief ouder worden, mensen blijven ontmoeten</vt:lpstr>
      <vt:lpstr> Hoe zorg ik er voor dat het leven niet  te duur wordt ? </vt:lpstr>
      <vt:lpstr>Wat als ik dan toch zorg nodig heb?</vt:lpstr>
      <vt:lpstr>Gezondheid</vt:lpstr>
      <vt:lpstr>Wonen en leefomgeving, mobiliteit</vt:lpstr>
      <vt:lpstr>Ouder worden in je buurt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Oxana Kouteinikova</dc:creator>
  <cp:lastModifiedBy>Jeanine Bellens</cp:lastModifiedBy>
  <cp:revision>266</cp:revision>
  <cp:lastPrinted>2015-02-17T15:31:25Z</cp:lastPrinted>
  <dcterms:created xsi:type="dcterms:W3CDTF">2014-11-17T08:56:45Z</dcterms:created>
  <dcterms:modified xsi:type="dcterms:W3CDTF">2016-11-09T15:00:35Z</dcterms:modified>
</cp:coreProperties>
</file>